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3"/>
  </p:notesMasterIdLst>
  <p:handoutMasterIdLst>
    <p:handoutMasterId r:id="rId64"/>
  </p:handoutMasterIdLst>
  <p:sldIdLst>
    <p:sldId id="256" r:id="rId2"/>
    <p:sldId id="257" r:id="rId3"/>
    <p:sldId id="268" r:id="rId4"/>
    <p:sldId id="323" r:id="rId5"/>
    <p:sldId id="324" r:id="rId6"/>
    <p:sldId id="276" r:id="rId7"/>
    <p:sldId id="288" r:id="rId8"/>
    <p:sldId id="325" r:id="rId9"/>
    <p:sldId id="289" r:id="rId10"/>
    <p:sldId id="326" r:id="rId11"/>
    <p:sldId id="327" r:id="rId12"/>
    <p:sldId id="328" r:id="rId13"/>
    <p:sldId id="329" r:id="rId14"/>
    <p:sldId id="330" r:id="rId15"/>
    <p:sldId id="331" r:id="rId16"/>
    <p:sldId id="290" r:id="rId17"/>
    <p:sldId id="332" r:id="rId18"/>
    <p:sldId id="333" r:id="rId19"/>
    <p:sldId id="334" r:id="rId20"/>
    <p:sldId id="338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287" r:id="rId33"/>
    <p:sldId id="270" r:id="rId34"/>
    <p:sldId id="277" r:id="rId35"/>
    <p:sldId id="278" r:id="rId36"/>
    <p:sldId id="280" r:id="rId37"/>
    <p:sldId id="281" r:id="rId38"/>
    <p:sldId id="282" r:id="rId39"/>
    <p:sldId id="283" r:id="rId40"/>
    <p:sldId id="284" r:id="rId41"/>
    <p:sldId id="286" r:id="rId42"/>
    <p:sldId id="303" r:id="rId43"/>
    <p:sldId id="304" r:id="rId44"/>
    <p:sldId id="305" r:id="rId45"/>
    <p:sldId id="306" r:id="rId46"/>
    <p:sldId id="308" r:id="rId47"/>
    <p:sldId id="309" r:id="rId48"/>
    <p:sldId id="310" r:id="rId49"/>
    <p:sldId id="307" r:id="rId50"/>
    <p:sldId id="311" r:id="rId51"/>
    <p:sldId id="316" r:id="rId52"/>
    <p:sldId id="315" r:id="rId53"/>
    <p:sldId id="317" r:id="rId54"/>
    <p:sldId id="318" r:id="rId55"/>
    <p:sldId id="337" r:id="rId56"/>
    <p:sldId id="319" r:id="rId57"/>
    <p:sldId id="336" r:id="rId58"/>
    <p:sldId id="335" r:id="rId59"/>
    <p:sldId id="320" r:id="rId60"/>
    <p:sldId id="321" r:id="rId61"/>
    <p:sldId id="322" r:id="rId6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70A4D1-8B79-4170-B700-5C459A818F66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</dgm:pt>
    <dgm:pt modelId="{0BFF842E-83F4-4EC2-B36B-9195680366FC}">
      <dgm:prSet phldrT="[Texto]"/>
      <dgm:spPr/>
      <dgm:t>
        <a:bodyPr/>
        <a:lstStyle/>
        <a:p>
          <a:r>
            <a:rPr lang="en-US" dirty="0" err="1" smtClean="0"/>
            <a:t>Tarefa</a:t>
          </a:r>
          <a:endParaRPr lang="pt-BR" dirty="0"/>
        </a:p>
      </dgm:t>
    </dgm:pt>
    <dgm:pt modelId="{9FE86B96-54EA-4DBD-92CD-A51DC6045E5C}" type="parTrans" cxnId="{31B38FB1-CB3B-4DBC-AE17-93AC037FF4E6}">
      <dgm:prSet/>
      <dgm:spPr/>
      <dgm:t>
        <a:bodyPr/>
        <a:lstStyle/>
        <a:p>
          <a:endParaRPr lang="pt-BR"/>
        </a:p>
      </dgm:t>
    </dgm:pt>
    <dgm:pt modelId="{73FE5507-13F8-4651-9B00-5338CBBE906E}" type="sibTrans" cxnId="{31B38FB1-CB3B-4DBC-AE17-93AC037FF4E6}">
      <dgm:prSet/>
      <dgm:spPr/>
      <dgm:t>
        <a:bodyPr/>
        <a:lstStyle/>
        <a:p>
          <a:endParaRPr lang="pt-BR"/>
        </a:p>
      </dgm:t>
    </dgm:pt>
    <dgm:pt modelId="{15485FBF-607E-489A-88CE-44646E6F8661}">
      <dgm:prSet phldrT="[Texto]"/>
      <dgm:spPr/>
      <dgm:t>
        <a:bodyPr/>
        <a:lstStyle/>
        <a:p>
          <a:r>
            <a:rPr lang="en-US" dirty="0" err="1" smtClean="0"/>
            <a:t>Contexto</a:t>
          </a:r>
          <a:endParaRPr lang="pt-BR" dirty="0"/>
        </a:p>
      </dgm:t>
    </dgm:pt>
    <dgm:pt modelId="{CF3BCBCF-6D4A-439F-A8C7-5D45A7D66E6A}" type="parTrans" cxnId="{D381ECD5-0FD7-422A-B947-79F5C4810D77}">
      <dgm:prSet/>
      <dgm:spPr/>
      <dgm:t>
        <a:bodyPr/>
        <a:lstStyle/>
        <a:p>
          <a:endParaRPr lang="pt-BR"/>
        </a:p>
      </dgm:t>
    </dgm:pt>
    <dgm:pt modelId="{E0007FEC-9290-4DFA-BEEA-C891B13B1DB3}" type="sibTrans" cxnId="{D381ECD5-0FD7-422A-B947-79F5C4810D77}">
      <dgm:prSet/>
      <dgm:spPr/>
      <dgm:t>
        <a:bodyPr/>
        <a:lstStyle/>
        <a:p>
          <a:endParaRPr lang="pt-BR"/>
        </a:p>
      </dgm:t>
    </dgm:pt>
    <dgm:pt modelId="{6442946B-9F6C-4DDB-9B15-9A54264528E4}">
      <dgm:prSet phldrT="[Texto]"/>
      <dgm:spPr/>
      <dgm:t>
        <a:bodyPr/>
        <a:lstStyle/>
        <a:p>
          <a:r>
            <a:rPr lang="en-US" dirty="0" err="1" smtClean="0"/>
            <a:t>Usuário</a:t>
          </a:r>
          <a:endParaRPr lang="pt-BR" dirty="0"/>
        </a:p>
      </dgm:t>
    </dgm:pt>
    <dgm:pt modelId="{0EE34EFF-3366-420F-A169-1E8F56AF967E}" type="parTrans" cxnId="{E0A88421-9F16-482E-B45F-6A00DF93E409}">
      <dgm:prSet/>
      <dgm:spPr/>
      <dgm:t>
        <a:bodyPr/>
        <a:lstStyle/>
        <a:p>
          <a:endParaRPr lang="pt-BR"/>
        </a:p>
      </dgm:t>
    </dgm:pt>
    <dgm:pt modelId="{700EAF74-1726-4BAC-A723-C4D12E9B9FF5}" type="sibTrans" cxnId="{E0A88421-9F16-482E-B45F-6A00DF93E409}">
      <dgm:prSet/>
      <dgm:spPr/>
      <dgm:t>
        <a:bodyPr/>
        <a:lstStyle/>
        <a:p>
          <a:endParaRPr lang="pt-BR"/>
        </a:p>
      </dgm:t>
    </dgm:pt>
    <dgm:pt modelId="{05A0891B-6CE0-49EC-968C-30BE1D938226}" type="pres">
      <dgm:prSet presAssocID="{D870A4D1-8B79-4170-B700-5C459A818F66}" presName="compositeShape" presStyleCnt="0">
        <dgm:presLayoutVars>
          <dgm:chMax val="7"/>
          <dgm:dir/>
          <dgm:resizeHandles val="exact"/>
        </dgm:presLayoutVars>
      </dgm:prSet>
      <dgm:spPr/>
    </dgm:pt>
    <dgm:pt modelId="{B721AFE6-2145-4B19-A36E-FB12821645D9}" type="pres">
      <dgm:prSet presAssocID="{D870A4D1-8B79-4170-B700-5C459A818F66}" presName="wedge1" presStyleLbl="node1" presStyleIdx="0" presStyleCnt="3"/>
      <dgm:spPr/>
    </dgm:pt>
    <dgm:pt modelId="{0DE33E93-7213-41BF-AE5C-FFA34AA98A12}" type="pres">
      <dgm:prSet presAssocID="{D870A4D1-8B79-4170-B700-5C459A818F66}" presName="dummy1a" presStyleCnt="0"/>
      <dgm:spPr/>
    </dgm:pt>
    <dgm:pt modelId="{CBA1D41D-D662-413C-95DA-1FC5C07A0CD4}" type="pres">
      <dgm:prSet presAssocID="{D870A4D1-8B79-4170-B700-5C459A818F66}" presName="dummy1b" presStyleCnt="0"/>
      <dgm:spPr/>
    </dgm:pt>
    <dgm:pt modelId="{CEE90B0B-3EA0-4F9A-9094-DBE81FD55080}" type="pres">
      <dgm:prSet presAssocID="{D870A4D1-8B79-4170-B700-5C459A818F6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1312C49-342A-4D87-AB99-41E31465AA74}" type="pres">
      <dgm:prSet presAssocID="{D870A4D1-8B79-4170-B700-5C459A818F66}" presName="wedge2" presStyleLbl="node1" presStyleIdx="1" presStyleCnt="3"/>
      <dgm:spPr/>
    </dgm:pt>
    <dgm:pt modelId="{73527C3E-05A6-423F-B1AE-A4EE5EDFB0EC}" type="pres">
      <dgm:prSet presAssocID="{D870A4D1-8B79-4170-B700-5C459A818F66}" presName="dummy2a" presStyleCnt="0"/>
      <dgm:spPr/>
    </dgm:pt>
    <dgm:pt modelId="{3E19BE5C-F30F-4F0C-8C44-FA916EEC4657}" type="pres">
      <dgm:prSet presAssocID="{D870A4D1-8B79-4170-B700-5C459A818F66}" presName="dummy2b" presStyleCnt="0"/>
      <dgm:spPr/>
    </dgm:pt>
    <dgm:pt modelId="{A419136D-CE0A-401D-A1F5-31CEE56F495F}" type="pres">
      <dgm:prSet presAssocID="{D870A4D1-8B79-4170-B700-5C459A818F6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4B160A5A-A995-4975-9100-923FE68BCBAC}" type="pres">
      <dgm:prSet presAssocID="{D870A4D1-8B79-4170-B700-5C459A818F66}" presName="wedge3" presStyleLbl="node1" presStyleIdx="2" presStyleCnt="3"/>
      <dgm:spPr/>
    </dgm:pt>
    <dgm:pt modelId="{73126BEA-F3D0-4A7D-AECB-84D36E7B160B}" type="pres">
      <dgm:prSet presAssocID="{D870A4D1-8B79-4170-B700-5C459A818F66}" presName="dummy3a" presStyleCnt="0"/>
      <dgm:spPr/>
    </dgm:pt>
    <dgm:pt modelId="{F96C3B71-37D7-4250-B3B4-DD588D8F7246}" type="pres">
      <dgm:prSet presAssocID="{D870A4D1-8B79-4170-B700-5C459A818F66}" presName="dummy3b" presStyleCnt="0"/>
      <dgm:spPr/>
    </dgm:pt>
    <dgm:pt modelId="{D4F367AF-140B-4CB9-9678-99E845326478}" type="pres">
      <dgm:prSet presAssocID="{D870A4D1-8B79-4170-B700-5C459A818F6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CE92AF06-29CE-4C97-9649-3F3C8AD2DB0B}" type="pres">
      <dgm:prSet presAssocID="{73FE5507-13F8-4651-9B00-5338CBBE906E}" presName="arrowWedge1" presStyleLbl="fgSibTrans2D1" presStyleIdx="0" presStyleCnt="3"/>
      <dgm:spPr/>
    </dgm:pt>
    <dgm:pt modelId="{C1E9D287-36E0-47D4-B437-4A634D9B448C}" type="pres">
      <dgm:prSet presAssocID="{E0007FEC-9290-4DFA-BEEA-C891B13B1DB3}" presName="arrowWedge2" presStyleLbl="fgSibTrans2D1" presStyleIdx="1" presStyleCnt="3"/>
      <dgm:spPr/>
    </dgm:pt>
    <dgm:pt modelId="{02E0BDDF-D033-4C60-82A3-24B07484CD25}" type="pres">
      <dgm:prSet presAssocID="{700EAF74-1726-4BAC-A723-C4D12E9B9FF5}" presName="arrowWedge3" presStyleLbl="fgSibTrans2D1" presStyleIdx="2" presStyleCnt="3"/>
      <dgm:spPr/>
    </dgm:pt>
  </dgm:ptLst>
  <dgm:cxnLst>
    <dgm:cxn modelId="{860FC12D-4423-4DE1-B97C-93EFAD9B4B4D}" type="presOf" srcId="{6442946B-9F6C-4DDB-9B15-9A54264528E4}" destId="{4B160A5A-A995-4975-9100-923FE68BCBAC}" srcOrd="0" destOrd="0" presId="urn:microsoft.com/office/officeart/2005/8/layout/cycle8"/>
    <dgm:cxn modelId="{E0A88421-9F16-482E-B45F-6A00DF93E409}" srcId="{D870A4D1-8B79-4170-B700-5C459A818F66}" destId="{6442946B-9F6C-4DDB-9B15-9A54264528E4}" srcOrd="2" destOrd="0" parTransId="{0EE34EFF-3366-420F-A169-1E8F56AF967E}" sibTransId="{700EAF74-1726-4BAC-A723-C4D12E9B9FF5}"/>
    <dgm:cxn modelId="{9F9A958E-63F5-432D-B3D1-8EF7F7315186}" type="presOf" srcId="{15485FBF-607E-489A-88CE-44646E6F8661}" destId="{31312C49-342A-4D87-AB99-41E31465AA74}" srcOrd="0" destOrd="0" presId="urn:microsoft.com/office/officeart/2005/8/layout/cycle8"/>
    <dgm:cxn modelId="{FB382B6C-B20F-4CAC-9E8C-DC6DE4739990}" type="presOf" srcId="{D870A4D1-8B79-4170-B700-5C459A818F66}" destId="{05A0891B-6CE0-49EC-968C-30BE1D938226}" srcOrd="0" destOrd="0" presId="urn:microsoft.com/office/officeart/2005/8/layout/cycle8"/>
    <dgm:cxn modelId="{4F5A5C77-5C13-4F32-AEBA-ACED2C088F71}" type="presOf" srcId="{0BFF842E-83F4-4EC2-B36B-9195680366FC}" destId="{B721AFE6-2145-4B19-A36E-FB12821645D9}" srcOrd="0" destOrd="0" presId="urn:microsoft.com/office/officeart/2005/8/layout/cycle8"/>
    <dgm:cxn modelId="{FEA608C2-1822-4104-B850-B2F5E318145E}" type="presOf" srcId="{6442946B-9F6C-4DDB-9B15-9A54264528E4}" destId="{D4F367AF-140B-4CB9-9678-99E845326478}" srcOrd="1" destOrd="0" presId="urn:microsoft.com/office/officeart/2005/8/layout/cycle8"/>
    <dgm:cxn modelId="{D381ECD5-0FD7-422A-B947-79F5C4810D77}" srcId="{D870A4D1-8B79-4170-B700-5C459A818F66}" destId="{15485FBF-607E-489A-88CE-44646E6F8661}" srcOrd="1" destOrd="0" parTransId="{CF3BCBCF-6D4A-439F-A8C7-5D45A7D66E6A}" sibTransId="{E0007FEC-9290-4DFA-BEEA-C891B13B1DB3}"/>
    <dgm:cxn modelId="{528CC1DA-6479-40DA-A8FB-82D70D733079}" type="presOf" srcId="{0BFF842E-83F4-4EC2-B36B-9195680366FC}" destId="{CEE90B0B-3EA0-4F9A-9094-DBE81FD55080}" srcOrd="1" destOrd="0" presId="urn:microsoft.com/office/officeart/2005/8/layout/cycle8"/>
    <dgm:cxn modelId="{CC57F960-B8E5-4EF4-90E1-16637987E835}" type="presOf" srcId="{15485FBF-607E-489A-88CE-44646E6F8661}" destId="{A419136D-CE0A-401D-A1F5-31CEE56F495F}" srcOrd="1" destOrd="0" presId="urn:microsoft.com/office/officeart/2005/8/layout/cycle8"/>
    <dgm:cxn modelId="{31B38FB1-CB3B-4DBC-AE17-93AC037FF4E6}" srcId="{D870A4D1-8B79-4170-B700-5C459A818F66}" destId="{0BFF842E-83F4-4EC2-B36B-9195680366FC}" srcOrd="0" destOrd="0" parTransId="{9FE86B96-54EA-4DBD-92CD-A51DC6045E5C}" sibTransId="{73FE5507-13F8-4651-9B00-5338CBBE906E}"/>
    <dgm:cxn modelId="{9D11A877-3107-46D1-B326-6DB76EF89D8B}" type="presParOf" srcId="{05A0891B-6CE0-49EC-968C-30BE1D938226}" destId="{B721AFE6-2145-4B19-A36E-FB12821645D9}" srcOrd="0" destOrd="0" presId="urn:microsoft.com/office/officeart/2005/8/layout/cycle8"/>
    <dgm:cxn modelId="{F8A9B23A-BE58-4EF8-9622-405C878375F6}" type="presParOf" srcId="{05A0891B-6CE0-49EC-968C-30BE1D938226}" destId="{0DE33E93-7213-41BF-AE5C-FFA34AA98A12}" srcOrd="1" destOrd="0" presId="urn:microsoft.com/office/officeart/2005/8/layout/cycle8"/>
    <dgm:cxn modelId="{5A431FCF-FB0A-4AF0-BF67-4F4DE71B7170}" type="presParOf" srcId="{05A0891B-6CE0-49EC-968C-30BE1D938226}" destId="{CBA1D41D-D662-413C-95DA-1FC5C07A0CD4}" srcOrd="2" destOrd="0" presId="urn:microsoft.com/office/officeart/2005/8/layout/cycle8"/>
    <dgm:cxn modelId="{12D2A4AD-D683-4AE2-81B7-C0F58439B929}" type="presParOf" srcId="{05A0891B-6CE0-49EC-968C-30BE1D938226}" destId="{CEE90B0B-3EA0-4F9A-9094-DBE81FD55080}" srcOrd="3" destOrd="0" presId="urn:microsoft.com/office/officeart/2005/8/layout/cycle8"/>
    <dgm:cxn modelId="{83B2173F-0AB4-405F-9AAB-F81445BE85A1}" type="presParOf" srcId="{05A0891B-6CE0-49EC-968C-30BE1D938226}" destId="{31312C49-342A-4D87-AB99-41E31465AA74}" srcOrd="4" destOrd="0" presId="urn:microsoft.com/office/officeart/2005/8/layout/cycle8"/>
    <dgm:cxn modelId="{BFAD1693-8F0C-430C-A6C6-A9EE0AC92CD5}" type="presParOf" srcId="{05A0891B-6CE0-49EC-968C-30BE1D938226}" destId="{73527C3E-05A6-423F-B1AE-A4EE5EDFB0EC}" srcOrd="5" destOrd="0" presId="urn:microsoft.com/office/officeart/2005/8/layout/cycle8"/>
    <dgm:cxn modelId="{6C8F4122-B646-42F9-8690-B7086248FE17}" type="presParOf" srcId="{05A0891B-6CE0-49EC-968C-30BE1D938226}" destId="{3E19BE5C-F30F-4F0C-8C44-FA916EEC4657}" srcOrd="6" destOrd="0" presId="urn:microsoft.com/office/officeart/2005/8/layout/cycle8"/>
    <dgm:cxn modelId="{014311FC-C79A-4484-805C-5A02966E25D6}" type="presParOf" srcId="{05A0891B-6CE0-49EC-968C-30BE1D938226}" destId="{A419136D-CE0A-401D-A1F5-31CEE56F495F}" srcOrd="7" destOrd="0" presId="urn:microsoft.com/office/officeart/2005/8/layout/cycle8"/>
    <dgm:cxn modelId="{18EDDF7F-9759-4C91-A1D7-7E57DAA2EAB9}" type="presParOf" srcId="{05A0891B-6CE0-49EC-968C-30BE1D938226}" destId="{4B160A5A-A995-4975-9100-923FE68BCBAC}" srcOrd="8" destOrd="0" presId="urn:microsoft.com/office/officeart/2005/8/layout/cycle8"/>
    <dgm:cxn modelId="{046F58EB-AD3C-4BC0-9571-4ADB4EF63141}" type="presParOf" srcId="{05A0891B-6CE0-49EC-968C-30BE1D938226}" destId="{73126BEA-F3D0-4A7D-AECB-84D36E7B160B}" srcOrd="9" destOrd="0" presId="urn:microsoft.com/office/officeart/2005/8/layout/cycle8"/>
    <dgm:cxn modelId="{61E1EAD7-15D9-4B35-8E7B-492A0246835B}" type="presParOf" srcId="{05A0891B-6CE0-49EC-968C-30BE1D938226}" destId="{F96C3B71-37D7-4250-B3B4-DD588D8F7246}" srcOrd="10" destOrd="0" presId="urn:microsoft.com/office/officeart/2005/8/layout/cycle8"/>
    <dgm:cxn modelId="{A6BD1595-321B-485B-ABDF-8459A4288892}" type="presParOf" srcId="{05A0891B-6CE0-49EC-968C-30BE1D938226}" destId="{D4F367AF-140B-4CB9-9678-99E845326478}" srcOrd="11" destOrd="0" presId="urn:microsoft.com/office/officeart/2005/8/layout/cycle8"/>
    <dgm:cxn modelId="{DD8B003A-75CE-4189-9BDA-7DCB1A9D614D}" type="presParOf" srcId="{05A0891B-6CE0-49EC-968C-30BE1D938226}" destId="{CE92AF06-29CE-4C97-9649-3F3C8AD2DB0B}" srcOrd="12" destOrd="0" presId="urn:microsoft.com/office/officeart/2005/8/layout/cycle8"/>
    <dgm:cxn modelId="{A58A6944-237D-458B-9D15-BE00BBA8EDA4}" type="presParOf" srcId="{05A0891B-6CE0-49EC-968C-30BE1D938226}" destId="{C1E9D287-36E0-47D4-B437-4A634D9B448C}" srcOrd="13" destOrd="0" presId="urn:microsoft.com/office/officeart/2005/8/layout/cycle8"/>
    <dgm:cxn modelId="{22798945-8ED7-45ED-91C8-8F226C89488E}" type="presParOf" srcId="{05A0891B-6CE0-49EC-968C-30BE1D938226}" destId="{02E0BDDF-D033-4C60-82A3-24B07484CD2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21AFE6-2145-4B19-A36E-FB12821645D9}">
      <dsp:nvSpPr>
        <dsp:cNvPr id="0" name=""/>
        <dsp:cNvSpPr/>
      </dsp:nvSpPr>
      <dsp:spPr>
        <a:xfrm>
          <a:off x="1876798" y="312038"/>
          <a:ext cx="4032504" cy="4032504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Tarefa</a:t>
          </a:r>
          <a:endParaRPr lang="pt-BR" sz="3300" kern="1200" dirty="0"/>
        </a:p>
      </dsp:txBody>
      <dsp:txXfrm>
        <a:off x="4002023" y="1166545"/>
        <a:ext cx="1440180" cy="1200150"/>
      </dsp:txXfrm>
    </dsp:sp>
    <dsp:sp modelId="{31312C49-342A-4D87-AB99-41E31465AA74}">
      <dsp:nvSpPr>
        <dsp:cNvPr id="0" name=""/>
        <dsp:cNvSpPr/>
      </dsp:nvSpPr>
      <dsp:spPr>
        <a:xfrm>
          <a:off x="1793747" y="456056"/>
          <a:ext cx="4032504" cy="4032504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Contexto</a:t>
          </a:r>
          <a:endParaRPr lang="pt-BR" sz="3300" kern="1200" dirty="0"/>
        </a:p>
      </dsp:txBody>
      <dsp:txXfrm>
        <a:off x="2753867" y="3072384"/>
        <a:ext cx="2160270" cy="1056132"/>
      </dsp:txXfrm>
    </dsp:sp>
    <dsp:sp modelId="{4B160A5A-A995-4975-9100-923FE68BCBAC}">
      <dsp:nvSpPr>
        <dsp:cNvPr id="0" name=""/>
        <dsp:cNvSpPr/>
      </dsp:nvSpPr>
      <dsp:spPr>
        <a:xfrm>
          <a:off x="1710697" y="312038"/>
          <a:ext cx="4032504" cy="4032504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err="1" smtClean="0"/>
            <a:t>Usuário</a:t>
          </a:r>
          <a:endParaRPr lang="pt-BR" sz="3300" kern="1200" dirty="0"/>
        </a:p>
      </dsp:txBody>
      <dsp:txXfrm>
        <a:off x="2177795" y="1166545"/>
        <a:ext cx="1440180" cy="1200150"/>
      </dsp:txXfrm>
    </dsp:sp>
    <dsp:sp modelId="{CE92AF06-29CE-4C97-9649-3F3C8AD2DB0B}">
      <dsp:nvSpPr>
        <dsp:cNvPr id="0" name=""/>
        <dsp:cNvSpPr/>
      </dsp:nvSpPr>
      <dsp:spPr>
        <a:xfrm>
          <a:off x="1627500" y="62407"/>
          <a:ext cx="4531766" cy="453176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E9D287-36E0-47D4-B437-4A634D9B448C}">
      <dsp:nvSpPr>
        <dsp:cNvPr id="0" name=""/>
        <dsp:cNvSpPr/>
      </dsp:nvSpPr>
      <dsp:spPr>
        <a:xfrm>
          <a:off x="1544116" y="206170"/>
          <a:ext cx="4531766" cy="453176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E0BDDF-D033-4C60-82A3-24B07484CD25}">
      <dsp:nvSpPr>
        <dsp:cNvPr id="0" name=""/>
        <dsp:cNvSpPr/>
      </dsp:nvSpPr>
      <dsp:spPr>
        <a:xfrm>
          <a:off x="1460733" y="62407"/>
          <a:ext cx="4531766" cy="453176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671D16-634D-4676-BFDB-6B62B8DEA6C4}" type="datetimeFigureOut">
              <a:rPr lang="pt-BR" smtClean="0"/>
              <a:pPr/>
              <a:t>09/05/2014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D9028-31C7-4A51-A3CB-C142EF8CA9F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7034763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2F3E5-4914-4EE7-B0EA-B765359ECB16}" type="datetimeFigureOut">
              <a:rPr lang="pt-BR" smtClean="0"/>
              <a:pPr/>
              <a:t>09/05/2014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4C919-F57E-4A4A-ACCA-2F9F407DFB2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4689599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4C919-F57E-4A4A-ACCA-2F9F407DFB24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019390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4C919-F57E-4A4A-ACCA-2F9F407DFB24}" type="slidenum">
              <a:rPr lang="pt-BR" smtClean="0"/>
              <a:pPr/>
              <a:t>44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77C48-B6A9-4DA9-BD69-8A25A6EB1281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3D59D-2E77-4305-8666-835BCC480038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83399-A98A-44A3-BDF1-A15E6A964E8D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0120F-B083-474F-A103-367CE1D077D1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D875F-6DF0-4FC1-BB6D-CB1916F21166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C0EA7-CBDE-4295-B410-69E856DE3C26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B3E7-F900-4D2F-9EFB-9211C63C7DC4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1DE64-EBFF-4BF1-9108-EB18EF7D72AF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2B1-72FD-4497-AF39-65611915632B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CF75-F51F-4EEB-910E-1F25F7C129E7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CB639-AC44-4922-A462-86555A55613F}" type="datetime1">
              <a:rPr lang="pt-BR" smtClean="0"/>
              <a:pPr/>
              <a:t>09/05/2014</a:t>
            </a:fld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0B2D7C-8169-4AE6-A194-D58D0DDD1C7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30DC15E-2688-4E44-8AE5-5E7A2365DE55}" type="datetime1">
              <a:rPr lang="pt-BR" smtClean="0"/>
              <a:pPr/>
              <a:t>09/05/2014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http://horaciosoares.blogspot.com.br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plantabaixa.wordpress.com/page/8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videos/Pixar%20-%20Lifted.mp4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mazon.com/gp/product/0120958104/104-7821680-2375115?v=glance&amp;n=283155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Videos/prot&#243;tipo%20de%20papel%20-%20(IHC%20-%20Ufscar).mp4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evolus.vn/Pencil/Downloads.html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dub.washington.edu:2007/projects/denim/download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gomockingbird.com/mockingbird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serena.com/products/prototype-composer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lumzy.com/app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speckyboy.com/2010/01/11/10-completely-free-wireframe-and-mockup-application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576" y="2060848"/>
            <a:ext cx="7543800" cy="2006079"/>
          </a:xfrm>
        </p:spPr>
        <p:txBody>
          <a:bodyPr/>
          <a:lstStyle/>
          <a:p>
            <a:r>
              <a:rPr lang="pt-BR" dirty="0" smtClean="0"/>
              <a:t>Usabilidade 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55576" y="4149080"/>
            <a:ext cx="6461760" cy="1066800"/>
          </a:xfrm>
        </p:spPr>
        <p:txBody>
          <a:bodyPr/>
          <a:lstStyle/>
          <a:p>
            <a:r>
              <a:rPr lang="pt-BR" dirty="0" err="1" smtClean="0"/>
              <a:t>Msc</a:t>
            </a:r>
            <a:r>
              <a:rPr lang="pt-BR" dirty="0" smtClean="0"/>
              <a:t>. Lílian Simão Oliveira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1134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10</a:t>
            </a:fld>
            <a:endParaRPr lang="pt-BR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14771" cy="443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11</a:t>
            </a:fld>
            <a:endParaRPr lang="pt-BR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8" y="871538"/>
            <a:ext cx="907732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12</a:t>
            </a:fld>
            <a:endParaRPr lang="pt-BR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6835" y="1340768"/>
            <a:ext cx="9210836" cy="473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13</a:t>
            </a:fld>
            <a:endParaRPr lang="pt-BR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71539"/>
            <a:ext cx="9143999" cy="467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14</a:t>
            </a:fld>
            <a:endParaRPr lang="pt-BR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5864"/>
            <a:ext cx="9144000" cy="434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15</a:t>
            </a:fld>
            <a:endParaRPr lang="pt-BR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1063"/>
            <a:ext cx="9144000" cy="498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Erros Fatais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pt-BR" dirty="0"/>
              <a:t>Assumir que todos os usuários </a:t>
            </a:r>
            <a:r>
              <a:rPr lang="pt-BR" dirty="0" smtClean="0"/>
              <a:t>são iguais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Assumir </a:t>
            </a:r>
            <a:r>
              <a:rPr lang="pt-BR" dirty="0"/>
              <a:t>que os usuários são </a:t>
            </a:r>
            <a:r>
              <a:rPr lang="pt-BR" dirty="0" smtClean="0"/>
              <a:t>como o </a:t>
            </a:r>
            <a:r>
              <a:rPr lang="pt-BR" dirty="0"/>
              <a:t>projetista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16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42223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6309320"/>
            <a:ext cx="7043936" cy="548680"/>
          </a:xfrm>
        </p:spPr>
        <p:txBody>
          <a:bodyPr/>
          <a:lstStyle/>
          <a:p>
            <a:r>
              <a:rPr lang="en-US" dirty="0" err="1" smtClean="0"/>
              <a:t>Fonte</a:t>
            </a:r>
            <a:r>
              <a:rPr lang="en-US" dirty="0" smtClean="0"/>
              <a:t>: </a:t>
            </a:r>
            <a:r>
              <a:rPr lang="en-US" dirty="0" smtClean="0">
                <a:hlinkClick r:id="rId2"/>
              </a:rPr>
              <a:t>http://horaciosoares.blogspot.com.br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17</a:t>
            </a:fld>
            <a:endParaRPr lang="pt-BR"/>
          </a:p>
        </p:txBody>
      </p:sp>
      <p:pic>
        <p:nvPicPr>
          <p:cNvPr id="86018" name="Picture 2" descr="http://internativa.com.br/cartoon_p_03_12_0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32656"/>
            <a:ext cx="6372200" cy="60290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18</a:t>
            </a:fld>
            <a:endParaRPr lang="pt-BR"/>
          </a:p>
        </p:txBody>
      </p:sp>
      <p:pic>
        <p:nvPicPr>
          <p:cNvPr id="87042" name="Picture 2" descr="dilbert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5976664" cy="6104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6309320"/>
            <a:ext cx="7620000" cy="54868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http://plantabaixa.wordpress.com/page/8/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19</a:t>
            </a:fld>
            <a:endParaRPr lang="pt-BR"/>
          </a:p>
        </p:txBody>
      </p:sp>
      <p:pic>
        <p:nvPicPr>
          <p:cNvPr id="88066" name="Picture 2" descr="http://plantabaixa.files.wordpress.com/2008/10/iceberg.jpg?w=5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0"/>
            <a:ext cx="6264696" cy="6354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Agenda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pt-BR" sz="2400" b="1" dirty="0"/>
              <a:t>Conceitos Iniciais de Interação e </a:t>
            </a:r>
            <a:r>
              <a:rPr lang="pt-BR" sz="2400" b="1" dirty="0" smtClean="0"/>
              <a:t>Usabilidade</a:t>
            </a:r>
            <a:endParaRPr lang="pt-BR" dirty="0" smtClean="0"/>
          </a:p>
          <a:p>
            <a:pPr marL="571500" indent="-457200">
              <a:buFont typeface="+mj-lt"/>
              <a:buAutoNum type="arabicPeriod"/>
            </a:pPr>
            <a:r>
              <a:rPr lang="pt-BR" sz="2400" dirty="0" smtClean="0"/>
              <a:t>Conceitos </a:t>
            </a:r>
            <a:r>
              <a:rPr lang="pt-BR" sz="2400" dirty="0" smtClean="0"/>
              <a:t>de Usabilidade</a:t>
            </a:r>
            <a:endParaRPr lang="pt-BR" dirty="0" smtClean="0"/>
          </a:p>
          <a:p>
            <a:pPr marL="571500" indent="-457200">
              <a:buFont typeface="+mj-lt"/>
              <a:buAutoNum type="arabicPeriod"/>
            </a:pPr>
            <a:r>
              <a:rPr lang="pt-BR" sz="2400" dirty="0" smtClean="0"/>
              <a:t>ISO 9251</a:t>
            </a:r>
            <a:endParaRPr lang="pt-BR" dirty="0"/>
          </a:p>
          <a:p>
            <a:pPr marL="571500" indent="-457200">
              <a:buFont typeface="+mj-lt"/>
              <a:buAutoNum type="arabicPeriod"/>
            </a:pPr>
            <a:r>
              <a:rPr lang="pt-BR" sz="2400" dirty="0"/>
              <a:t>Design Centrado no Usuário</a:t>
            </a:r>
            <a:endParaRPr lang="pt-BR" dirty="0"/>
          </a:p>
          <a:p>
            <a:pPr marL="571500" indent="-457200">
              <a:buFont typeface="+mj-lt"/>
              <a:buAutoNum type="arabicPeriod"/>
            </a:pPr>
            <a:r>
              <a:rPr lang="pt-BR" sz="2400" dirty="0"/>
              <a:t>Protótipo de Papel</a:t>
            </a:r>
            <a:endParaRPr lang="pt-BR" dirty="0"/>
          </a:p>
          <a:p>
            <a:pPr lvl="1"/>
            <a:r>
              <a:rPr lang="pt-BR" dirty="0"/>
              <a:t>Características</a:t>
            </a:r>
          </a:p>
          <a:p>
            <a:pPr lvl="1"/>
            <a:r>
              <a:rPr lang="pt-BR" dirty="0"/>
              <a:t>Vantagens</a:t>
            </a:r>
          </a:p>
          <a:p>
            <a:pPr lvl="1"/>
            <a:r>
              <a:rPr lang="pt-BR" dirty="0"/>
              <a:t>Uso</a:t>
            </a:r>
          </a:p>
          <a:p>
            <a:pPr marL="571500" indent="-457200">
              <a:buFont typeface="+mj-lt"/>
              <a:buAutoNum type="arabicPeriod"/>
            </a:pPr>
            <a:r>
              <a:rPr lang="pt-BR" sz="2400" dirty="0"/>
              <a:t>Teste de </a:t>
            </a:r>
            <a:r>
              <a:rPr lang="pt-BR" sz="2400" dirty="0" smtClean="0"/>
              <a:t>Usabilidade</a:t>
            </a:r>
            <a:r>
              <a:rPr lang="pt-BR" dirty="0" smtClean="0"/>
              <a:t>, alguns métodos:</a:t>
            </a:r>
          </a:p>
          <a:p>
            <a:pPr marL="571500" indent="-457200"/>
            <a:r>
              <a:rPr lang="pt-BR" dirty="0" smtClean="0"/>
              <a:t>	</a:t>
            </a:r>
            <a:r>
              <a:rPr lang="pt-BR" dirty="0" err="1" smtClean="0"/>
              <a:t>Think</a:t>
            </a:r>
            <a:r>
              <a:rPr lang="pt-BR" dirty="0" smtClean="0"/>
              <a:t> </a:t>
            </a:r>
            <a:r>
              <a:rPr lang="pt-BR" dirty="0" err="1"/>
              <a:t>Aloud</a:t>
            </a:r>
            <a:endParaRPr lang="pt-BR" dirty="0"/>
          </a:p>
          <a:p>
            <a:pPr lvl="1"/>
            <a:r>
              <a:rPr lang="pt-BR" dirty="0"/>
              <a:t>Mágico de OZ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1091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467544" y="1484784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Princípios de Norman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Modelo conceitual</a:t>
            </a:r>
          </a:p>
          <a:p>
            <a:r>
              <a:rPr lang="pt-BR" dirty="0"/>
              <a:t>Visibilidade</a:t>
            </a:r>
          </a:p>
          <a:p>
            <a:r>
              <a:rPr lang="pt-BR" dirty="0"/>
              <a:t>Mapeamento</a:t>
            </a:r>
          </a:p>
          <a:p>
            <a:r>
              <a:rPr lang="pt-BR" dirty="0"/>
              <a:t>Restrição</a:t>
            </a:r>
          </a:p>
          <a:p>
            <a:r>
              <a:rPr lang="pt-BR" i="1" dirty="0"/>
              <a:t>Feedback</a:t>
            </a:r>
          </a:p>
          <a:p>
            <a:r>
              <a:rPr lang="pt-BR" i="1" dirty="0" err="1" smtClean="0"/>
              <a:t>Affordances</a:t>
            </a:r>
            <a:r>
              <a:rPr lang="pt-BR" i="1" dirty="0" smtClean="0"/>
              <a:t> - </a:t>
            </a:r>
            <a:r>
              <a:rPr lang="pt-BR" dirty="0"/>
              <a:t>quanto potencial a forma de um objeto tem para que ele seja manipulado da maneira que pensado para funcionar. </a:t>
            </a:r>
            <a:endParaRPr lang="pt-BR" i="1" dirty="0"/>
          </a:p>
          <a:p>
            <a:r>
              <a:rPr lang="pt-BR" dirty="0"/>
              <a:t>Errar é humano</a:t>
            </a:r>
          </a:p>
          <a:p>
            <a:r>
              <a:rPr lang="pt-BR" dirty="0"/>
              <a:t>Projeto centrado no usuário</a:t>
            </a:r>
          </a:p>
        </p:txBody>
      </p:sp>
    </p:spTree>
    <p:extLst>
      <p:ext uri="{BB962C8B-B14F-4D97-AF65-F5344CB8AC3E}">
        <p14:creationId xmlns="" xmlns:p14="http://schemas.microsoft.com/office/powerpoint/2010/main" val="39321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45383"/>
            <a:ext cx="755332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ângulo 3"/>
          <p:cNvSpPr/>
          <p:nvPr/>
        </p:nvSpPr>
        <p:spPr>
          <a:xfrm>
            <a:off x="899592" y="6093296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Princípios e Metas da Usabilidade (adaptado de PREECE et al., 2005)</a:t>
            </a:r>
          </a:p>
        </p:txBody>
      </p:sp>
    </p:spTree>
    <p:extLst>
      <p:ext uri="{BB962C8B-B14F-4D97-AF65-F5344CB8AC3E}">
        <p14:creationId xmlns="" xmlns:p14="http://schemas.microsoft.com/office/powerpoint/2010/main" val="6350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5323855" cy="460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5346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Princípios de Usabilidade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Learnability</a:t>
            </a:r>
            <a:r>
              <a:rPr lang="pt-BR" dirty="0" smtClean="0"/>
              <a:t> (facilidade </a:t>
            </a:r>
            <a:r>
              <a:rPr lang="pt-BR" dirty="0"/>
              <a:t>de aprendizado)</a:t>
            </a:r>
          </a:p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Flexibility</a:t>
            </a:r>
            <a:r>
              <a:rPr lang="pt-BR" dirty="0" smtClean="0"/>
              <a:t>  (</a:t>
            </a:r>
            <a:r>
              <a:rPr lang="pt-BR" dirty="0"/>
              <a:t>flexibilidade)</a:t>
            </a:r>
          </a:p>
          <a:p>
            <a:pPr marL="571500" indent="-457200">
              <a:lnSpc>
                <a:spcPct val="200000"/>
              </a:lnSpc>
              <a:buFont typeface="+mj-lt"/>
              <a:buAutoNum type="arabicPeriod"/>
            </a:pPr>
            <a:r>
              <a:rPr lang="pt-BR" dirty="0" err="1" smtClean="0"/>
              <a:t>Robustness</a:t>
            </a:r>
            <a:r>
              <a:rPr lang="pt-BR" dirty="0" smtClean="0"/>
              <a:t> (</a:t>
            </a:r>
            <a:r>
              <a:rPr lang="pt-BR" dirty="0"/>
              <a:t>robustez)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24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26287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pt-BR" dirty="0"/>
              <a:t>1a. </a:t>
            </a:r>
            <a:r>
              <a:rPr lang="pt-BR" dirty="0" err="1"/>
              <a:t>Predictability</a:t>
            </a:r>
            <a:r>
              <a:rPr lang="pt-BR" dirty="0"/>
              <a:t> - Previsibilidade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pt-BR" dirty="0" smtClean="0"/>
              <a:t>(</a:t>
            </a:r>
            <a:r>
              <a:rPr lang="pt-BR" dirty="0"/>
              <a:t>facilidade de </a:t>
            </a:r>
            <a:r>
              <a:rPr lang="pt-BR" b="1" dirty="0"/>
              <a:t>prever </a:t>
            </a:r>
            <a:r>
              <a:rPr lang="pt-BR" dirty="0"/>
              <a:t>o resultado da </a:t>
            </a:r>
            <a:r>
              <a:rPr lang="pt-BR" dirty="0" smtClean="0"/>
              <a:t>interação</a:t>
            </a:r>
            <a:r>
              <a:rPr lang="pt-BR" dirty="0"/>
              <a:t>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 </a:t>
            </a:r>
            <a:r>
              <a:rPr lang="pt-BR" dirty="0"/>
              <a:t>1b. </a:t>
            </a:r>
            <a:r>
              <a:rPr lang="pt-BR" dirty="0" err="1"/>
              <a:t>Synthesizability</a:t>
            </a:r>
            <a:r>
              <a:rPr lang="pt-BR" dirty="0"/>
              <a:t> -</a:t>
            </a:r>
          </a:p>
          <a:p>
            <a:pPr marL="114300" indent="0">
              <a:lnSpc>
                <a:spcPct val="170000"/>
              </a:lnSpc>
              <a:buNone/>
            </a:pPr>
            <a:r>
              <a:rPr lang="pt-BR" dirty="0" smtClean="0"/>
              <a:t>(</a:t>
            </a:r>
            <a:r>
              <a:rPr lang="pt-BR" dirty="0"/>
              <a:t>facilidade de </a:t>
            </a:r>
            <a:r>
              <a:rPr lang="pt-BR" b="1" dirty="0"/>
              <a:t>inferir </a:t>
            </a:r>
            <a:r>
              <a:rPr lang="pt-BR" dirty="0"/>
              <a:t>como a </a:t>
            </a:r>
            <a:r>
              <a:rPr lang="pt-BR" dirty="0" smtClean="0"/>
              <a:t>interação funciona depois </a:t>
            </a:r>
            <a:r>
              <a:rPr lang="pt-BR" dirty="0"/>
              <a:t>de utilizar um pouco)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1c</a:t>
            </a:r>
            <a:r>
              <a:rPr lang="pt-BR" dirty="0"/>
              <a:t>. </a:t>
            </a:r>
            <a:r>
              <a:rPr lang="pt-BR" dirty="0" err="1" smtClean="0"/>
              <a:t>Familiarity</a:t>
            </a:r>
            <a:r>
              <a:rPr lang="pt-BR" dirty="0" smtClean="0"/>
              <a:t> -  </a:t>
            </a:r>
            <a:r>
              <a:rPr lang="pt-BR" dirty="0"/>
              <a:t>(</a:t>
            </a:r>
            <a:r>
              <a:rPr lang="pt-BR" b="1" dirty="0"/>
              <a:t>familiar</a:t>
            </a:r>
            <a:r>
              <a:rPr lang="pt-BR" dirty="0"/>
              <a:t>idade)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1d</a:t>
            </a:r>
            <a:r>
              <a:rPr lang="pt-BR" dirty="0"/>
              <a:t>. </a:t>
            </a:r>
            <a:r>
              <a:rPr lang="pt-BR" dirty="0" err="1" smtClean="0"/>
              <a:t>Generalizability</a:t>
            </a:r>
            <a:r>
              <a:rPr lang="pt-BR" dirty="0" smtClean="0"/>
              <a:t> - </a:t>
            </a:r>
            <a:r>
              <a:rPr lang="pt-BR" dirty="0"/>
              <a:t>(facilidade de </a:t>
            </a:r>
            <a:r>
              <a:rPr lang="pt-BR" b="1" dirty="0"/>
              <a:t>generalizar </a:t>
            </a:r>
            <a:r>
              <a:rPr lang="pt-BR" dirty="0"/>
              <a:t>o mecanismo geral </a:t>
            </a:r>
            <a:r>
              <a:rPr lang="pt-BR" dirty="0" smtClean="0"/>
              <a:t>de interação </a:t>
            </a:r>
            <a:r>
              <a:rPr lang="pt-BR" dirty="0"/>
              <a:t>depois de utilizar um pouco)</a:t>
            </a:r>
          </a:p>
          <a:p>
            <a:pPr>
              <a:lnSpc>
                <a:spcPct val="170000"/>
              </a:lnSpc>
            </a:pPr>
            <a:r>
              <a:rPr lang="pt-BR" dirty="0" smtClean="0"/>
              <a:t> </a:t>
            </a:r>
            <a:r>
              <a:rPr lang="pt-BR" dirty="0"/>
              <a:t>1e. </a:t>
            </a:r>
            <a:r>
              <a:rPr lang="pt-BR" dirty="0" err="1" smtClean="0"/>
              <a:t>Consistency</a:t>
            </a:r>
            <a:r>
              <a:rPr lang="pt-BR" dirty="0" smtClean="0"/>
              <a:t> - </a:t>
            </a:r>
            <a:r>
              <a:rPr lang="pt-BR" dirty="0"/>
              <a:t>(</a:t>
            </a:r>
            <a:r>
              <a:rPr lang="pt-BR" dirty="0" smtClean="0"/>
              <a:t>consistência</a:t>
            </a:r>
            <a:r>
              <a:rPr lang="pt-BR" dirty="0"/>
              <a:t>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25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7740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1a. </a:t>
            </a:r>
            <a:r>
              <a:rPr lang="pt-BR" dirty="0" err="1"/>
              <a:t>Predictability</a:t>
            </a:r>
            <a:r>
              <a:rPr lang="pt-BR" dirty="0"/>
              <a:t> (facilidade de predizer o resultado </a:t>
            </a:r>
            <a:r>
              <a:rPr lang="pt-BR" dirty="0" smtClean="0"/>
              <a:t>da interação </a:t>
            </a:r>
            <a:r>
              <a:rPr lang="pt-BR" dirty="0"/>
              <a:t>com base no passado)</a:t>
            </a:r>
          </a:p>
          <a:p>
            <a:pPr lvl="1"/>
            <a:r>
              <a:rPr lang="pt-BR" dirty="0" smtClean="0"/>
              <a:t>antes </a:t>
            </a:r>
            <a:r>
              <a:rPr lang="pt-BR" dirty="0"/>
              <a:t>de interagir, apenas observando, o </a:t>
            </a:r>
            <a:r>
              <a:rPr lang="pt-BR" dirty="0" smtClean="0"/>
              <a:t>usuário já </a:t>
            </a:r>
            <a:r>
              <a:rPr lang="pt-BR" dirty="0"/>
              <a:t>sabe </a:t>
            </a:r>
            <a:r>
              <a:rPr lang="pt-BR" dirty="0" smtClean="0"/>
              <a:t>o que </a:t>
            </a:r>
            <a:r>
              <a:rPr lang="pt-BR" dirty="0"/>
              <a:t>vai acontecer como resultado de uma </a:t>
            </a:r>
            <a:r>
              <a:rPr lang="pt-BR" dirty="0" smtClean="0"/>
              <a:t>interação</a:t>
            </a:r>
            <a:endParaRPr lang="pt-BR" dirty="0"/>
          </a:p>
          <a:p>
            <a:pPr lvl="1"/>
            <a:r>
              <a:rPr lang="pt-BR" dirty="0" smtClean="0"/>
              <a:t>Pode </a:t>
            </a:r>
            <a:r>
              <a:rPr lang="pt-BR" dirty="0"/>
              <a:t>inferir o que e </a:t>
            </a:r>
            <a:r>
              <a:rPr lang="pt-BR" dirty="0" smtClean="0"/>
              <a:t>possível </a:t>
            </a:r>
            <a:r>
              <a:rPr lang="pt-BR" dirty="0"/>
              <a:t>fazer</a:t>
            </a:r>
          </a:p>
          <a:p>
            <a:r>
              <a:rPr lang="pt-BR" dirty="0" smtClean="0"/>
              <a:t>1b</a:t>
            </a:r>
            <a:r>
              <a:rPr lang="pt-BR" dirty="0"/>
              <a:t>. </a:t>
            </a:r>
            <a:r>
              <a:rPr lang="pt-BR" dirty="0" err="1"/>
              <a:t>Synthesizability</a:t>
            </a:r>
            <a:r>
              <a:rPr lang="pt-BR" dirty="0"/>
              <a:t> (facilidade de avaliar o efeito </a:t>
            </a:r>
            <a:r>
              <a:rPr lang="pt-BR" dirty="0" smtClean="0"/>
              <a:t>das ações </a:t>
            </a:r>
            <a:r>
              <a:rPr lang="pt-BR" dirty="0"/>
              <a:t>passadas no estado atual)</a:t>
            </a:r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consegue formar um modelo mental </a:t>
            </a:r>
            <a:r>
              <a:rPr lang="pt-BR" dirty="0" smtClean="0"/>
              <a:t>do comportamento </a:t>
            </a:r>
            <a:r>
              <a:rPr lang="pt-BR" dirty="0"/>
              <a:t>do sistema, e consegue concluir como </a:t>
            </a:r>
            <a:r>
              <a:rPr lang="pt-BR" dirty="0" smtClean="0"/>
              <a:t>a interação </a:t>
            </a:r>
            <a:r>
              <a:rPr lang="pt-BR" dirty="0"/>
              <a:t>ocorre depois de utilizar um pouco o sistema </a:t>
            </a:r>
            <a:r>
              <a:rPr lang="pt-BR" dirty="0" smtClean="0"/>
              <a:t>e perceber </a:t>
            </a:r>
            <a:r>
              <a:rPr lang="pt-BR" dirty="0"/>
              <a:t>os resultados de </a:t>
            </a:r>
            <a:r>
              <a:rPr lang="pt-BR" dirty="0" smtClean="0"/>
              <a:t>ações </a:t>
            </a:r>
            <a:r>
              <a:rPr lang="pt-BR" dirty="0"/>
              <a:t>passadas</a:t>
            </a:r>
          </a:p>
          <a:p>
            <a:pPr lvl="1"/>
            <a:r>
              <a:rPr lang="pt-BR" dirty="0" smtClean="0"/>
              <a:t>Forma </a:t>
            </a:r>
            <a:r>
              <a:rPr lang="pt-BR" dirty="0"/>
              <a:t>um modelo mental da </a:t>
            </a:r>
            <a:r>
              <a:rPr lang="pt-BR" dirty="0" smtClean="0"/>
              <a:t>operação </a:t>
            </a:r>
            <a:r>
              <a:rPr lang="pt-BR" dirty="0"/>
              <a:t>que permite avaliar o </a:t>
            </a:r>
            <a:r>
              <a:rPr lang="pt-BR" dirty="0" smtClean="0"/>
              <a:t>efeito de ações </a:t>
            </a:r>
            <a:r>
              <a:rPr lang="pt-BR" dirty="0"/>
              <a:t>passadas no estado atual do sistema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26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184250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1c. </a:t>
            </a:r>
            <a:r>
              <a:rPr lang="pt-BR" dirty="0" err="1"/>
              <a:t>Familiarity</a:t>
            </a:r>
            <a:r>
              <a:rPr lang="pt-BR" dirty="0"/>
              <a:t> (familiaridade)</a:t>
            </a:r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entende a </a:t>
            </a:r>
            <a:r>
              <a:rPr lang="pt-BR" dirty="0" smtClean="0"/>
              <a:t>interação </a:t>
            </a:r>
            <a:r>
              <a:rPr lang="pt-BR" dirty="0"/>
              <a:t>porque ela e parecida </a:t>
            </a:r>
            <a:r>
              <a:rPr lang="pt-BR" dirty="0" smtClean="0"/>
              <a:t>com outras </a:t>
            </a:r>
            <a:r>
              <a:rPr lang="pt-BR" dirty="0"/>
              <a:t>as quais ele esta acostumado a usar em </a:t>
            </a:r>
            <a:r>
              <a:rPr lang="pt-BR" dirty="0" smtClean="0"/>
              <a:t>outros sistemas </a:t>
            </a:r>
            <a:r>
              <a:rPr lang="pt-BR" dirty="0"/>
              <a:t>ou no mundo real</a:t>
            </a:r>
          </a:p>
          <a:p>
            <a:r>
              <a:rPr lang="pt-BR" dirty="0" smtClean="0"/>
              <a:t>1d</a:t>
            </a:r>
            <a:r>
              <a:rPr lang="pt-BR" dirty="0"/>
              <a:t>. </a:t>
            </a:r>
            <a:r>
              <a:rPr lang="pt-BR" dirty="0" err="1"/>
              <a:t>Generalizability</a:t>
            </a:r>
            <a:r>
              <a:rPr lang="pt-BR" dirty="0"/>
              <a:t> (facilidade de generalizar </a:t>
            </a:r>
            <a:r>
              <a:rPr lang="pt-BR" dirty="0" smtClean="0"/>
              <a:t>o resultado </a:t>
            </a:r>
            <a:r>
              <a:rPr lang="pt-BR" dirty="0"/>
              <a:t>da </a:t>
            </a:r>
            <a:r>
              <a:rPr lang="pt-BR" dirty="0" smtClean="0"/>
              <a:t>interação)</a:t>
            </a:r>
            <a:endParaRPr lang="pt-BR" dirty="0"/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consegue aplicar </a:t>
            </a:r>
            <a:r>
              <a:rPr lang="pt-BR" dirty="0" smtClean="0"/>
              <a:t>soluções </a:t>
            </a:r>
            <a:r>
              <a:rPr lang="pt-BR" dirty="0"/>
              <a:t>semelhantes </a:t>
            </a:r>
            <a:r>
              <a:rPr lang="pt-BR" dirty="0" smtClean="0"/>
              <a:t>em varias </a:t>
            </a:r>
            <a:r>
              <a:rPr lang="pt-BR" dirty="0" err="1"/>
              <a:t>situacoes</a:t>
            </a:r>
            <a:r>
              <a:rPr lang="pt-BR" dirty="0"/>
              <a:t> ou sistemas que </a:t>
            </a:r>
            <a:r>
              <a:rPr lang="pt-BR" dirty="0" err="1"/>
              <a:t>sao</a:t>
            </a:r>
            <a:r>
              <a:rPr lang="pt-BR" dirty="0"/>
              <a:t> semelhantes </a:t>
            </a:r>
            <a:r>
              <a:rPr lang="pt-BR" dirty="0" smtClean="0"/>
              <a:t>de alguma </a:t>
            </a:r>
            <a:r>
              <a:rPr lang="pt-BR" dirty="0"/>
              <a:t>forma</a:t>
            </a:r>
          </a:p>
          <a:p>
            <a:r>
              <a:rPr lang="pt-BR" dirty="0" smtClean="0"/>
              <a:t>1e</a:t>
            </a:r>
            <a:r>
              <a:rPr lang="pt-BR" dirty="0"/>
              <a:t>. </a:t>
            </a:r>
            <a:r>
              <a:rPr lang="pt-BR" dirty="0" err="1"/>
              <a:t>Consistency</a:t>
            </a:r>
            <a:r>
              <a:rPr lang="pt-BR" dirty="0"/>
              <a:t> </a:t>
            </a:r>
            <a:r>
              <a:rPr lang="pt-BR" dirty="0" smtClean="0"/>
              <a:t>(consistência)</a:t>
            </a:r>
            <a:endParaRPr lang="pt-BR" dirty="0"/>
          </a:p>
          <a:p>
            <a:pPr lvl="1"/>
            <a:r>
              <a:rPr lang="pt-BR" dirty="0" smtClean="0"/>
              <a:t>O </a:t>
            </a:r>
            <a:r>
              <a:rPr lang="pt-BR" dirty="0"/>
              <a:t>quanto o comportamento e similar em </a:t>
            </a:r>
            <a:r>
              <a:rPr lang="pt-BR" dirty="0" smtClean="0"/>
              <a:t>situação </a:t>
            </a:r>
            <a:r>
              <a:rPr lang="pt-BR" dirty="0"/>
              <a:t>similares</a:t>
            </a:r>
          </a:p>
          <a:p>
            <a:pPr lvl="1"/>
            <a:r>
              <a:rPr lang="pt-BR" dirty="0" smtClean="0"/>
              <a:t>O </a:t>
            </a:r>
            <a:r>
              <a:rPr lang="pt-BR" dirty="0"/>
              <a:t>mais importante dos </a:t>
            </a:r>
            <a:r>
              <a:rPr lang="pt-BR" dirty="0" smtClean="0"/>
              <a:t>princípios </a:t>
            </a:r>
            <a:r>
              <a:rPr lang="pt-BR" dirty="0"/>
              <a:t>da categoria de </a:t>
            </a:r>
            <a:r>
              <a:rPr lang="pt-BR" dirty="0" smtClean="0"/>
              <a:t>facilidade de </a:t>
            </a:r>
            <a:r>
              <a:rPr lang="pt-BR" dirty="0"/>
              <a:t>aprendizado; os demais dependem deste!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27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1. </a:t>
            </a:r>
            <a:r>
              <a:rPr lang="pt-BR" sz="3200" dirty="0" err="1" smtClean="0"/>
              <a:t>Learnability</a:t>
            </a:r>
            <a:r>
              <a:rPr lang="pt-BR" sz="3200" dirty="0" smtClean="0"/>
              <a:t> </a:t>
            </a:r>
            <a:r>
              <a:rPr lang="pt-BR" sz="3200" dirty="0"/>
              <a:t>(facilidade </a:t>
            </a:r>
            <a:r>
              <a:rPr lang="pt-BR" sz="3200" dirty="0" smtClean="0"/>
              <a:t>de aprendizado</a:t>
            </a:r>
            <a:r>
              <a:rPr lang="pt-BR" sz="3200" dirty="0"/>
              <a:t>)</a:t>
            </a:r>
          </a:p>
        </p:txBody>
      </p:sp>
    </p:spTree>
    <p:extLst>
      <p:ext uri="{BB962C8B-B14F-4D97-AF65-F5344CB8AC3E}">
        <p14:creationId xmlns="" xmlns:p14="http://schemas.microsoft.com/office/powerpoint/2010/main" val="35287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2a. </a:t>
            </a:r>
            <a:r>
              <a:rPr lang="pt-BR" dirty="0" err="1"/>
              <a:t>Dialog</a:t>
            </a:r>
            <a:r>
              <a:rPr lang="pt-BR" dirty="0"/>
              <a:t> </a:t>
            </a:r>
            <a:r>
              <a:rPr lang="pt-BR" dirty="0" err="1" smtClean="0"/>
              <a:t>Initiative</a:t>
            </a:r>
            <a:r>
              <a:rPr lang="pt-BR" dirty="0"/>
              <a:t> </a:t>
            </a:r>
            <a:r>
              <a:rPr lang="pt-BR" dirty="0" smtClean="0"/>
              <a:t>- (iniciativa </a:t>
            </a:r>
            <a:r>
              <a:rPr lang="pt-BR" dirty="0"/>
              <a:t>do dialogo)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2b</a:t>
            </a:r>
            <a:r>
              <a:rPr lang="pt-BR" dirty="0"/>
              <a:t>. </a:t>
            </a:r>
            <a:r>
              <a:rPr lang="pt-BR" dirty="0" err="1" smtClean="0"/>
              <a:t>Multi-threading</a:t>
            </a:r>
            <a:r>
              <a:rPr lang="pt-BR" dirty="0" smtClean="0"/>
              <a:t> - (</a:t>
            </a:r>
            <a:r>
              <a:rPr lang="pt-BR" dirty="0"/>
              <a:t>suporte a </a:t>
            </a:r>
            <a:r>
              <a:rPr lang="pt-BR" dirty="0" err="1"/>
              <a:t>multiplas</a:t>
            </a:r>
            <a:r>
              <a:rPr lang="pt-BR" dirty="0"/>
              <a:t> tarefas/</a:t>
            </a:r>
            <a:r>
              <a:rPr lang="pt-BR" dirty="0" err="1"/>
              <a:t>dialogos</a:t>
            </a:r>
            <a:r>
              <a:rPr lang="pt-BR" dirty="0"/>
              <a:t>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2c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 smtClean="0"/>
              <a:t>Migratability</a:t>
            </a:r>
            <a:r>
              <a:rPr lang="pt-BR" dirty="0" smtClean="0"/>
              <a:t> - </a:t>
            </a:r>
            <a:r>
              <a:rPr lang="pt-BR" dirty="0"/>
              <a:t>(</a:t>
            </a:r>
            <a:r>
              <a:rPr lang="pt-BR" dirty="0" err="1"/>
              <a:t>transferencia</a:t>
            </a:r>
            <a:r>
              <a:rPr lang="pt-BR" dirty="0"/>
              <a:t> de controle entre sistema e </a:t>
            </a:r>
            <a:r>
              <a:rPr lang="pt-BR" dirty="0" err="1"/>
              <a:t>usuario</a:t>
            </a:r>
            <a:r>
              <a:rPr lang="pt-BR" dirty="0"/>
              <a:t> </a:t>
            </a:r>
            <a:r>
              <a:rPr lang="pt-BR" dirty="0" smtClean="0"/>
              <a:t>para </a:t>
            </a:r>
            <a:r>
              <a:rPr lang="pt-BR" dirty="0" err="1" smtClean="0"/>
              <a:t>execucao</a:t>
            </a:r>
            <a:r>
              <a:rPr lang="pt-BR" dirty="0" smtClean="0"/>
              <a:t> </a:t>
            </a:r>
            <a:r>
              <a:rPr lang="pt-BR" dirty="0"/>
              <a:t>de tarefas)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2d</a:t>
            </a:r>
            <a:r>
              <a:rPr lang="pt-BR" dirty="0"/>
              <a:t>. </a:t>
            </a:r>
            <a:r>
              <a:rPr lang="pt-BR" dirty="0" err="1" smtClean="0"/>
              <a:t>Substitutivity</a:t>
            </a:r>
            <a:r>
              <a:rPr lang="pt-BR" dirty="0" smtClean="0"/>
              <a:t> - </a:t>
            </a:r>
            <a:r>
              <a:rPr lang="pt-BR" dirty="0"/>
              <a:t>(formas alternativas de entrar/exibir </a:t>
            </a:r>
            <a:r>
              <a:rPr lang="pt-BR" dirty="0" err="1"/>
              <a:t>informacao</a:t>
            </a:r>
            <a:r>
              <a:rPr lang="pt-BR" dirty="0"/>
              <a:t>)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2e</a:t>
            </a:r>
            <a:r>
              <a:rPr lang="pt-BR" dirty="0"/>
              <a:t>. </a:t>
            </a:r>
            <a:r>
              <a:rPr lang="pt-BR" dirty="0" err="1" smtClean="0"/>
              <a:t>Customizability</a:t>
            </a:r>
            <a:r>
              <a:rPr lang="pt-BR" dirty="0" smtClean="0"/>
              <a:t> - </a:t>
            </a:r>
            <a:r>
              <a:rPr lang="pt-BR" dirty="0"/>
              <a:t>(capacidade de </a:t>
            </a:r>
            <a:r>
              <a:rPr lang="pt-BR" dirty="0" err="1"/>
              <a:t>adaptacao</a:t>
            </a:r>
            <a:r>
              <a:rPr lang="pt-BR" dirty="0"/>
              <a:t> da interface)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28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="" xmlns:p14="http://schemas.microsoft.com/office/powerpoint/2010/main" val="4923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/>
              <a:t>2a. </a:t>
            </a:r>
            <a:r>
              <a:rPr lang="pt-BR" dirty="0" err="1"/>
              <a:t>Dialog</a:t>
            </a:r>
            <a:r>
              <a:rPr lang="pt-BR" dirty="0"/>
              <a:t> </a:t>
            </a:r>
            <a:r>
              <a:rPr lang="pt-BR" dirty="0" err="1"/>
              <a:t>Initiative</a:t>
            </a:r>
            <a:r>
              <a:rPr lang="pt-BR" dirty="0"/>
              <a:t> (iniciativa do dialogo)</a:t>
            </a:r>
          </a:p>
          <a:p>
            <a:pPr lvl="1"/>
            <a:r>
              <a:rPr lang="pt-BR" dirty="0" smtClean="0"/>
              <a:t>Dependendo </a:t>
            </a:r>
            <a:r>
              <a:rPr lang="pt-BR" dirty="0"/>
              <a:t>da </a:t>
            </a:r>
            <a:r>
              <a:rPr lang="pt-BR" dirty="0" smtClean="0"/>
              <a:t>situação,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ou o sistema inicia </a:t>
            </a:r>
            <a:r>
              <a:rPr lang="pt-BR" dirty="0" smtClean="0"/>
              <a:t>a interação</a:t>
            </a:r>
            <a:endParaRPr lang="pt-BR" dirty="0"/>
          </a:p>
          <a:p>
            <a:pPr lvl="1"/>
            <a:r>
              <a:rPr lang="pt-BR" dirty="0" smtClean="0"/>
              <a:t>Preferencia </a:t>
            </a:r>
            <a:r>
              <a:rPr lang="pt-BR" dirty="0"/>
              <a:t>do </a:t>
            </a:r>
            <a:r>
              <a:rPr lang="pt-BR" dirty="0" smtClean="0"/>
              <a:t>usuário </a:t>
            </a:r>
            <a:r>
              <a:rPr lang="pt-BR" dirty="0"/>
              <a:t>deve ser maximizada, do </a:t>
            </a:r>
            <a:r>
              <a:rPr lang="pt-BR" dirty="0" smtClean="0"/>
              <a:t>sistema minimizada</a:t>
            </a:r>
            <a:endParaRPr lang="pt-BR" dirty="0"/>
          </a:p>
          <a:p>
            <a:r>
              <a:rPr lang="pt-BR" dirty="0" smtClean="0"/>
              <a:t>2b</a:t>
            </a:r>
            <a:r>
              <a:rPr lang="pt-BR" dirty="0"/>
              <a:t>. </a:t>
            </a:r>
            <a:r>
              <a:rPr lang="pt-BR" dirty="0" err="1"/>
              <a:t>Multi-threading</a:t>
            </a:r>
            <a:endParaRPr lang="pt-BR" dirty="0"/>
          </a:p>
          <a:p>
            <a:pPr lvl="1"/>
            <a:r>
              <a:rPr lang="pt-BR" dirty="0" smtClean="0"/>
              <a:t>O usuário </a:t>
            </a:r>
            <a:r>
              <a:rPr lang="pt-BR" dirty="0"/>
              <a:t>deve poder fazer varias coisas ao mesmo tempo;</a:t>
            </a:r>
          </a:p>
          <a:p>
            <a:pPr lvl="1"/>
            <a:r>
              <a:rPr lang="pt-BR" dirty="0" smtClean="0"/>
              <a:t>múltiplos diálogos </a:t>
            </a:r>
            <a:r>
              <a:rPr lang="pt-BR" dirty="0"/>
              <a:t>em andamento</a:t>
            </a:r>
          </a:p>
          <a:p>
            <a:pPr lvl="1"/>
            <a:r>
              <a:rPr lang="pt-BR" dirty="0" err="1" smtClean="0"/>
              <a:t>Ex</a:t>
            </a:r>
            <a:r>
              <a:rPr lang="pt-BR" dirty="0" smtClean="0"/>
              <a:t> : multimodalidade: </a:t>
            </a:r>
            <a:r>
              <a:rPr lang="pt-BR" dirty="0"/>
              <a:t>usar </a:t>
            </a:r>
            <a:r>
              <a:rPr lang="pt-BR" dirty="0" smtClean="0"/>
              <a:t>vários </a:t>
            </a:r>
            <a:r>
              <a:rPr lang="pt-BR" dirty="0"/>
              <a:t>canais </a:t>
            </a:r>
            <a:r>
              <a:rPr lang="pt-BR" dirty="0" smtClean="0"/>
              <a:t>de comunicação</a:t>
            </a:r>
            <a:endParaRPr lang="pt-BR" dirty="0"/>
          </a:p>
          <a:p>
            <a:r>
              <a:rPr lang="pt-BR" dirty="0" smtClean="0"/>
              <a:t>2c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/>
              <a:t>migratability</a:t>
            </a:r>
            <a:r>
              <a:rPr lang="pt-BR" dirty="0"/>
              <a:t> </a:t>
            </a:r>
            <a:r>
              <a:rPr lang="pt-BR" dirty="0" smtClean="0"/>
              <a:t>(migração </a:t>
            </a:r>
            <a:r>
              <a:rPr lang="pt-BR" dirty="0"/>
              <a:t>do controle </a:t>
            </a:r>
            <a:r>
              <a:rPr lang="pt-BR" dirty="0" smtClean="0"/>
              <a:t>de tarefas</a:t>
            </a:r>
            <a:r>
              <a:rPr lang="pt-BR" dirty="0"/>
              <a:t>)</a:t>
            </a:r>
          </a:p>
          <a:p>
            <a:pPr lvl="1"/>
            <a:r>
              <a:rPr lang="pt-BR" dirty="0" smtClean="0"/>
              <a:t>Possibilidade </a:t>
            </a:r>
            <a:r>
              <a:rPr lang="pt-BR" dirty="0"/>
              <a:t>de transferir o controle de uma </a:t>
            </a:r>
            <a:r>
              <a:rPr lang="pt-BR" dirty="0" smtClean="0"/>
              <a:t>tarefa entre </a:t>
            </a:r>
            <a:r>
              <a:rPr lang="pt-BR" dirty="0"/>
              <a:t>sistema e </a:t>
            </a:r>
            <a:r>
              <a:rPr lang="pt-BR" dirty="0" smtClean="0"/>
              <a:t>usuário </a:t>
            </a:r>
            <a:r>
              <a:rPr lang="pt-BR" dirty="0"/>
              <a:t>e vice-versa</a:t>
            </a:r>
          </a:p>
          <a:p>
            <a:pPr lvl="1"/>
            <a:r>
              <a:rPr lang="pt-BR" dirty="0" err="1" smtClean="0"/>
              <a:t>ex</a:t>
            </a:r>
            <a:r>
              <a:rPr lang="pt-BR" dirty="0"/>
              <a:t>: </a:t>
            </a:r>
            <a:r>
              <a:rPr lang="pt-BR" dirty="0" smtClean="0"/>
              <a:t>correção ortográfica </a:t>
            </a:r>
            <a:r>
              <a:rPr lang="pt-BR" dirty="0"/>
              <a:t>(ser humano pode fazer, </a:t>
            </a:r>
            <a:r>
              <a:rPr lang="pt-BR" dirty="0" smtClean="0"/>
              <a:t>mas software </a:t>
            </a:r>
            <a:r>
              <a:rPr lang="pt-BR" dirty="0"/>
              <a:t>pode ajudar)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29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="" xmlns:p14="http://schemas.microsoft.com/office/powerpoint/2010/main" val="218958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Usabilidade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Pra quê?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5" name="Retângulo 4">
            <a:hlinkClick r:id="rId2" action="ppaction://hlinkfile"/>
          </p:cNvPr>
          <p:cNvSpPr/>
          <p:nvPr/>
        </p:nvSpPr>
        <p:spPr>
          <a:xfrm>
            <a:off x="2771800" y="2801171"/>
            <a:ext cx="3744416" cy="2664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9989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pt-BR" dirty="0"/>
              <a:t>2d. </a:t>
            </a:r>
            <a:r>
              <a:rPr lang="pt-BR" dirty="0" err="1"/>
              <a:t>Substitutivity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uma ação </a:t>
            </a:r>
            <a:r>
              <a:rPr lang="pt-BR" dirty="0"/>
              <a:t>(entrada ou </a:t>
            </a:r>
            <a:r>
              <a:rPr lang="pt-BR" dirty="0" smtClean="0"/>
              <a:t>saída) </a:t>
            </a:r>
            <a:r>
              <a:rPr lang="pt-BR" dirty="0"/>
              <a:t>pode ser realizada </a:t>
            </a:r>
            <a:r>
              <a:rPr lang="pt-BR" dirty="0" smtClean="0"/>
              <a:t>de mais </a:t>
            </a:r>
            <a:r>
              <a:rPr lang="pt-BR" dirty="0"/>
              <a:t>de um </a:t>
            </a:r>
            <a:r>
              <a:rPr lang="pt-BR" dirty="0" smtClean="0"/>
              <a:t>modo </a:t>
            </a:r>
          </a:p>
          <a:p>
            <a:pPr lvl="1">
              <a:lnSpc>
                <a:spcPct val="150000"/>
              </a:lnSpc>
            </a:pPr>
            <a:r>
              <a:rPr lang="pt-BR" dirty="0" smtClean="0"/>
              <a:t>mostrar </a:t>
            </a:r>
            <a:r>
              <a:rPr lang="pt-BR" dirty="0"/>
              <a:t>resultado de </a:t>
            </a:r>
            <a:r>
              <a:rPr lang="pt-BR" dirty="0" smtClean="0"/>
              <a:t>vários </a:t>
            </a:r>
            <a:r>
              <a:rPr lang="pt-BR" dirty="0"/>
              <a:t>modos diferentes</a:t>
            </a:r>
          </a:p>
          <a:p>
            <a:pPr>
              <a:lnSpc>
                <a:spcPct val="150000"/>
              </a:lnSpc>
            </a:pPr>
            <a:r>
              <a:rPr lang="pt-BR" dirty="0" smtClean="0"/>
              <a:t>2e</a:t>
            </a:r>
            <a:r>
              <a:rPr lang="pt-BR" dirty="0"/>
              <a:t>. </a:t>
            </a:r>
            <a:r>
              <a:rPr lang="pt-BR" dirty="0" err="1"/>
              <a:t>Customizability</a:t>
            </a:r>
            <a:r>
              <a:rPr lang="pt-BR" dirty="0"/>
              <a:t> </a:t>
            </a:r>
            <a:r>
              <a:rPr lang="pt-BR" dirty="0" smtClean="0"/>
              <a:t>(personalização)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o usuário </a:t>
            </a:r>
            <a:r>
              <a:rPr lang="pt-BR" dirty="0"/>
              <a:t>deve poder personalizar a </a:t>
            </a:r>
            <a:r>
              <a:rPr lang="pt-BR" dirty="0" smtClean="0"/>
              <a:t>interação </a:t>
            </a:r>
            <a:r>
              <a:rPr lang="pt-BR" dirty="0"/>
              <a:t>(e </a:t>
            </a:r>
            <a:r>
              <a:rPr lang="pt-BR" dirty="0" smtClean="0"/>
              <a:t>a interface</a:t>
            </a:r>
            <a:r>
              <a:rPr lang="pt-BR" dirty="0"/>
              <a:t>) de acordo com suas necessidades </a:t>
            </a:r>
            <a:r>
              <a:rPr lang="pt-BR" dirty="0" smtClean="0"/>
              <a:t>ou preferencias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pt-BR" dirty="0" smtClean="0"/>
              <a:t>Adaptabilidade </a:t>
            </a:r>
            <a:r>
              <a:rPr lang="pt-BR" dirty="0"/>
              <a:t>x </a:t>
            </a:r>
            <a:r>
              <a:rPr lang="pt-BR" dirty="0" err="1"/>
              <a:t>adaptatividade</a:t>
            </a:r>
            <a:endParaRPr lang="pt-BR" dirty="0"/>
          </a:p>
          <a:p>
            <a:pPr marL="411480" lvl="1" indent="0">
              <a:lnSpc>
                <a:spcPct val="150000"/>
              </a:lnSpc>
              <a:buNone/>
            </a:pPr>
            <a:r>
              <a:rPr lang="pt-BR" dirty="0" smtClean="0"/>
              <a:t>	gerenciada </a:t>
            </a:r>
            <a:r>
              <a:rPr lang="pt-BR" dirty="0"/>
              <a:t>pelo </a:t>
            </a:r>
            <a:r>
              <a:rPr lang="pt-BR" dirty="0" smtClean="0"/>
              <a:t>usuário </a:t>
            </a:r>
            <a:r>
              <a:rPr lang="pt-BR" dirty="0"/>
              <a:t>x pelo sistema </a:t>
            </a:r>
            <a:r>
              <a:rPr lang="pt-BR" dirty="0" smtClean="0"/>
              <a:t>(automática)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30</a:t>
            </a:fld>
            <a:endParaRPr lang="pt-BR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</p:spPr>
        <p:txBody>
          <a:bodyPr/>
          <a:lstStyle/>
          <a:p>
            <a:r>
              <a:rPr lang="pt-BR" sz="3200" dirty="0" smtClean="0"/>
              <a:t>2. </a:t>
            </a:r>
            <a:r>
              <a:rPr lang="pt-BR" sz="3200" dirty="0" err="1"/>
              <a:t>Flexibility</a:t>
            </a:r>
            <a:r>
              <a:rPr lang="pt-BR" sz="3200" dirty="0"/>
              <a:t> (Flexibilidade)</a:t>
            </a:r>
          </a:p>
        </p:txBody>
      </p:sp>
    </p:spTree>
    <p:extLst>
      <p:ext uri="{BB962C8B-B14F-4D97-AF65-F5344CB8AC3E}">
        <p14:creationId xmlns="" xmlns:p14="http://schemas.microsoft.com/office/powerpoint/2010/main" val="370375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dirty="0"/>
              <a:t>3a. </a:t>
            </a:r>
            <a:r>
              <a:rPr lang="pt-BR" dirty="0" err="1"/>
              <a:t>Observability</a:t>
            </a:r>
            <a:endParaRPr lang="pt-BR" dirty="0"/>
          </a:p>
          <a:p>
            <a:pPr lvl="1"/>
            <a:r>
              <a:rPr lang="pt-BR" dirty="0" smtClean="0"/>
              <a:t>Capacidade </a:t>
            </a:r>
            <a:r>
              <a:rPr lang="pt-BR" dirty="0"/>
              <a:t>que o </a:t>
            </a:r>
            <a:r>
              <a:rPr lang="pt-BR" dirty="0" smtClean="0"/>
              <a:t>usuário </a:t>
            </a:r>
            <a:r>
              <a:rPr lang="pt-BR" dirty="0"/>
              <a:t>tem de avaliar o estado </a:t>
            </a:r>
            <a:r>
              <a:rPr lang="pt-BR" dirty="0" smtClean="0"/>
              <a:t>interno do </a:t>
            </a:r>
            <a:r>
              <a:rPr lang="pt-BR" dirty="0"/>
              <a:t>sistema a partir da </a:t>
            </a:r>
            <a:r>
              <a:rPr lang="pt-BR" dirty="0" smtClean="0"/>
              <a:t>representação perceptível da interface</a:t>
            </a:r>
            <a:endParaRPr lang="pt-BR" dirty="0"/>
          </a:p>
          <a:p>
            <a:r>
              <a:rPr lang="pt-BR" dirty="0" smtClean="0"/>
              <a:t>3b</a:t>
            </a:r>
            <a:r>
              <a:rPr lang="pt-BR" dirty="0"/>
              <a:t>. </a:t>
            </a:r>
            <a:r>
              <a:rPr lang="pt-BR" dirty="0" err="1"/>
              <a:t>Recoverability</a:t>
            </a:r>
            <a:endParaRPr lang="pt-BR" dirty="0"/>
          </a:p>
          <a:p>
            <a:pPr lvl="1"/>
            <a:r>
              <a:rPr lang="pt-BR" dirty="0" smtClean="0"/>
              <a:t>Habilidade </a:t>
            </a:r>
            <a:r>
              <a:rPr lang="pt-BR" dirty="0"/>
              <a:t>do </a:t>
            </a:r>
            <a:r>
              <a:rPr lang="pt-BR" dirty="0" smtClean="0"/>
              <a:t>usuário </a:t>
            </a:r>
            <a:r>
              <a:rPr lang="pt-BR" dirty="0"/>
              <a:t>realizar uma </a:t>
            </a:r>
            <a:r>
              <a:rPr lang="pt-BR" dirty="0" smtClean="0"/>
              <a:t>ação </a:t>
            </a:r>
            <a:r>
              <a:rPr lang="pt-BR" dirty="0"/>
              <a:t>corretiva uma </a:t>
            </a:r>
            <a:r>
              <a:rPr lang="pt-BR" dirty="0" smtClean="0"/>
              <a:t>vez que </a:t>
            </a:r>
            <a:r>
              <a:rPr lang="pt-BR" dirty="0"/>
              <a:t>tenha percebido que um erro aconteceu</a:t>
            </a:r>
          </a:p>
          <a:p>
            <a:r>
              <a:rPr lang="pt-BR" dirty="0" smtClean="0"/>
              <a:t>3c</a:t>
            </a:r>
            <a:r>
              <a:rPr lang="pt-BR" dirty="0"/>
              <a:t>. </a:t>
            </a:r>
            <a:r>
              <a:rPr lang="pt-BR" dirty="0" err="1"/>
              <a:t>Responsiveness</a:t>
            </a:r>
            <a:endParaRPr lang="pt-BR" dirty="0"/>
          </a:p>
          <a:p>
            <a:pPr lvl="1"/>
            <a:r>
              <a:rPr lang="pt-BR" dirty="0" smtClean="0"/>
              <a:t>Como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percebe o taxa de </a:t>
            </a:r>
            <a:r>
              <a:rPr lang="pt-BR" dirty="0" smtClean="0"/>
              <a:t>comunicação </a:t>
            </a:r>
            <a:r>
              <a:rPr lang="pt-BR" dirty="0"/>
              <a:t>com </a:t>
            </a:r>
            <a:r>
              <a:rPr lang="pt-BR" dirty="0" smtClean="0"/>
              <a:t>o sistema</a:t>
            </a:r>
            <a:r>
              <a:rPr lang="pt-BR" dirty="0"/>
              <a:t>, tempo </a:t>
            </a:r>
            <a:r>
              <a:rPr lang="pt-BR" dirty="0" smtClean="0"/>
              <a:t>necessário </a:t>
            </a:r>
            <a:r>
              <a:rPr lang="pt-BR" dirty="0"/>
              <a:t>para perceber </a:t>
            </a:r>
            <a:r>
              <a:rPr lang="pt-BR" dirty="0" smtClean="0"/>
              <a:t>mudanças de estado </a:t>
            </a:r>
            <a:r>
              <a:rPr lang="pt-BR" dirty="0"/>
              <a:t>no sistema em resposta a </a:t>
            </a:r>
            <a:r>
              <a:rPr lang="pt-BR" dirty="0" smtClean="0"/>
              <a:t>ações</a:t>
            </a:r>
            <a:endParaRPr lang="pt-BR" dirty="0"/>
          </a:p>
          <a:p>
            <a:r>
              <a:rPr lang="pt-BR" dirty="0" smtClean="0"/>
              <a:t>3d</a:t>
            </a:r>
            <a:r>
              <a:rPr lang="pt-BR" dirty="0"/>
              <a:t>. </a:t>
            </a:r>
            <a:r>
              <a:rPr lang="pt-BR" dirty="0" err="1"/>
              <a:t>Task</a:t>
            </a:r>
            <a:r>
              <a:rPr lang="pt-BR" dirty="0"/>
              <a:t> </a:t>
            </a:r>
            <a:r>
              <a:rPr lang="pt-BR" dirty="0" err="1"/>
              <a:t>conformance</a:t>
            </a:r>
            <a:endParaRPr lang="pt-BR" dirty="0"/>
          </a:p>
          <a:p>
            <a:pPr lvl="1"/>
            <a:r>
              <a:rPr lang="pt-BR" dirty="0" smtClean="0"/>
              <a:t>O </a:t>
            </a:r>
            <a:r>
              <a:rPr lang="pt-BR" dirty="0"/>
              <a:t>quanto os </a:t>
            </a:r>
            <a:r>
              <a:rPr lang="pt-BR" dirty="0" smtClean="0"/>
              <a:t>serviços </a:t>
            </a:r>
            <a:r>
              <a:rPr lang="pt-BR" dirty="0"/>
              <a:t>do sistema suportam todas as </a:t>
            </a:r>
            <a:r>
              <a:rPr lang="pt-BR" dirty="0" smtClean="0"/>
              <a:t>tarefas que </a:t>
            </a:r>
            <a:r>
              <a:rPr lang="pt-BR" dirty="0"/>
              <a:t>o </a:t>
            </a:r>
            <a:r>
              <a:rPr lang="pt-BR" dirty="0" smtClean="0"/>
              <a:t>usuário </a:t>
            </a:r>
            <a:r>
              <a:rPr lang="pt-BR" dirty="0"/>
              <a:t>precisa realizar, da maneira que o </a:t>
            </a:r>
            <a:r>
              <a:rPr lang="pt-BR" dirty="0" smtClean="0"/>
              <a:t>usuário espera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31</a:t>
            </a:fld>
            <a:endParaRPr lang="pt-BR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609600" y="26064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114300">
              <a:lnSpc>
                <a:spcPct val="200000"/>
              </a:lnSpc>
            </a:pPr>
            <a:r>
              <a:rPr lang="pt-BR" sz="3200" dirty="0" smtClean="0"/>
              <a:t>3. </a:t>
            </a:r>
            <a:r>
              <a:rPr lang="pt-BR" sz="3200" dirty="0" err="1"/>
              <a:t>Robustness</a:t>
            </a:r>
            <a:r>
              <a:rPr lang="pt-BR" sz="3200" dirty="0"/>
              <a:t> (robustez)</a:t>
            </a:r>
          </a:p>
        </p:txBody>
      </p:sp>
    </p:spTree>
    <p:extLst>
      <p:ext uri="{BB962C8B-B14F-4D97-AF65-F5344CB8AC3E}">
        <p14:creationId xmlns="" xmlns:p14="http://schemas.microsoft.com/office/powerpoint/2010/main" val="198246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 Usabilidade x Custo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pt-BR" dirty="0" smtClean="0"/>
              <a:t>Em 1994</a:t>
            </a:r>
            <a:r>
              <a:rPr lang="pt-BR" dirty="0"/>
              <a:t>, </a:t>
            </a:r>
            <a:r>
              <a:rPr lang="pt-BR" dirty="0" smtClean="0"/>
              <a:t>Deborah </a:t>
            </a:r>
            <a:r>
              <a:rPr lang="pt-BR" dirty="0" err="1"/>
              <a:t>Mayhew</a:t>
            </a:r>
            <a:r>
              <a:rPr lang="pt-BR" dirty="0"/>
              <a:t> e </a:t>
            </a:r>
            <a:r>
              <a:rPr lang="pt-BR" dirty="0" err="1"/>
              <a:t>Randolph</a:t>
            </a:r>
            <a:r>
              <a:rPr lang="pt-BR" dirty="0"/>
              <a:t> Bias lançaram o livro </a:t>
            </a:r>
            <a:r>
              <a:rPr lang="pt-BR" dirty="0" err="1">
                <a:hlinkClick r:id="rId2"/>
              </a:rPr>
              <a:t>Cost-Justifying</a:t>
            </a:r>
            <a:r>
              <a:rPr lang="pt-BR" dirty="0">
                <a:hlinkClick r:id="rId2"/>
              </a:rPr>
              <a:t> </a:t>
            </a:r>
            <a:r>
              <a:rPr lang="pt-BR" dirty="0" err="1">
                <a:hlinkClick r:id="rId2"/>
              </a:rPr>
              <a:t>Usability</a:t>
            </a:r>
            <a:r>
              <a:rPr lang="pt-BR" dirty="0"/>
              <a:t>, mostrando que envolver usuários desde o início de um projeto gera uma economia de 20% em relação àqueles que só envolvem o usuário depois que tudo está quase pronto</a:t>
            </a:r>
            <a:r>
              <a:rPr lang="pt-BR" dirty="0" smtClean="0"/>
              <a:t>.</a:t>
            </a:r>
          </a:p>
          <a:p>
            <a:pPr>
              <a:lnSpc>
                <a:spcPct val="150000"/>
              </a:lnSpc>
            </a:pPr>
            <a:endParaRPr lang="pt-BR" dirty="0"/>
          </a:p>
          <a:p>
            <a:pPr>
              <a:lnSpc>
                <a:spcPct val="150000"/>
              </a:lnSpc>
            </a:pPr>
            <a:r>
              <a:rPr lang="pt-BR" dirty="0"/>
              <a:t>Isso acontece porque, pegando o feedback durante o processo, os </a:t>
            </a:r>
            <a:r>
              <a:rPr lang="pt-BR" dirty="0" err="1"/>
              <a:t>redesenhos</a:t>
            </a:r>
            <a:r>
              <a:rPr lang="pt-BR" dirty="0"/>
              <a:t> acontecem ainda nas fases preliminares. É muito mais rápido – e, portanto, barato – mexer em um </a:t>
            </a:r>
            <a:r>
              <a:rPr lang="pt-BR" dirty="0" err="1"/>
              <a:t>wireframe</a:t>
            </a:r>
            <a:r>
              <a:rPr lang="pt-BR" dirty="0"/>
              <a:t> do que em um HTML pronto. Qualquer </a:t>
            </a:r>
            <a:r>
              <a:rPr lang="pt-BR" dirty="0" err="1"/>
              <a:t>idéia</a:t>
            </a:r>
            <a:r>
              <a:rPr lang="pt-BR" dirty="0"/>
              <a:t> que esteja ainda no papel é mais fácil de ser modificada do que após o produto executado.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32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639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ISO 9241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pt-BR" dirty="0" err="1">
                <a:solidFill>
                  <a:schemeClr val="tx2"/>
                </a:solidFill>
              </a:rPr>
              <a:t>Usability</a:t>
            </a:r>
            <a:r>
              <a:rPr lang="pt-BR" dirty="0" err="1"/>
              <a:t>:the</a:t>
            </a:r>
            <a:r>
              <a:rPr lang="pt-BR" dirty="0"/>
              <a:t> </a:t>
            </a:r>
            <a:r>
              <a:rPr lang="pt-BR" dirty="0" err="1">
                <a:solidFill>
                  <a:schemeClr val="tx2"/>
                </a:solidFill>
              </a:rPr>
              <a:t>effectiveness</a:t>
            </a:r>
            <a:r>
              <a:rPr lang="pt-BR" dirty="0"/>
              <a:t>, </a:t>
            </a:r>
            <a:r>
              <a:rPr lang="pt-BR" dirty="0" err="1">
                <a:solidFill>
                  <a:schemeClr val="tx2"/>
                </a:solidFill>
              </a:rPr>
              <a:t>efficiency</a:t>
            </a:r>
            <a:r>
              <a:rPr lang="pt-BR" dirty="0">
                <a:solidFill>
                  <a:schemeClr val="tx2"/>
                </a:solidFill>
              </a:rPr>
              <a:t> </a:t>
            </a:r>
            <a:r>
              <a:rPr lang="pt-BR" dirty="0" err="1" smtClean="0"/>
              <a:t>and</a:t>
            </a:r>
            <a:r>
              <a:rPr lang="pt-BR" dirty="0"/>
              <a:t> </a:t>
            </a:r>
            <a:r>
              <a:rPr lang="en-US" dirty="0" smtClean="0">
                <a:solidFill>
                  <a:schemeClr val="tx2"/>
                </a:solidFill>
              </a:rPr>
              <a:t>satisfaction</a:t>
            </a:r>
            <a:r>
              <a:rPr lang="en-US" dirty="0" smtClean="0"/>
              <a:t> </a:t>
            </a:r>
            <a:r>
              <a:rPr lang="en-US" dirty="0"/>
              <a:t>with which specified users </a:t>
            </a:r>
            <a:r>
              <a:rPr lang="en-US" dirty="0" smtClean="0"/>
              <a:t>achieve specified </a:t>
            </a:r>
            <a:r>
              <a:rPr lang="en-US" dirty="0"/>
              <a:t>goals in particular environments</a:t>
            </a:r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Effectiveness</a:t>
            </a:r>
            <a:r>
              <a:rPr lang="en-US" dirty="0"/>
              <a:t>: the accuracy and completeness </a:t>
            </a:r>
            <a:r>
              <a:rPr lang="en-US" dirty="0" smtClean="0"/>
              <a:t>with which </a:t>
            </a:r>
            <a:r>
              <a:rPr lang="en-US" dirty="0"/>
              <a:t>specified users can achieve specified goals </a:t>
            </a:r>
            <a:r>
              <a:rPr lang="en-US" dirty="0" smtClean="0"/>
              <a:t>in </a:t>
            </a:r>
            <a:r>
              <a:rPr lang="pt-BR" dirty="0" smtClean="0"/>
              <a:t>particular </a:t>
            </a:r>
            <a:r>
              <a:rPr lang="pt-BR" dirty="0" err="1"/>
              <a:t>environments</a:t>
            </a:r>
            <a:endParaRPr lang="pt-BR" dirty="0"/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Efficiency</a:t>
            </a:r>
            <a:r>
              <a:rPr lang="en-US" dirty="0"/>
              <a:t>: The resources expended in relation to </a:t>
            </a:r>
            <a:r>
              <a:rPr lang="en-US" dirty="0" smtClean="0"/>
              <a:t>the accuracy </a:t>
            </a:r>
            <a:r>
              <a:rPr lang="en-US" dirty="0"/>
              <a:t>and completeness of goals achieved</a:t>
            </a:r>
          </a:p>
          <a:p>
            <a:pPr lvl="1">
              <a:lnSpc>
                <a:spcPct val="150000"/>
              </a:lnSpc>
            </a:pPr>
            <a:r>
              <a:rPr lang="en-US" b="1" dirty="0" smtClean="0">
                <a:solidFill>
                  <a:schemeClr val="tx2"/>
                </a:solidFill>
              </a:rPr>
              <a:t>Satisfaction</a:t>
            </a:r>
            <a:r>
              <a:rPr lang="en-US" dirty="0"/>
              <a:t>: The comfort and acceptability of </a:t>
            </a:r>
            <a:r>
              <a:rPr lang="en-US" dirty="0" smtClean="0"/>
              <a:t>the work </a:t>
            </a:r>
            <a:r>
              <a:rPr lang="en-US" dirty="0"/>
              <a:t>system to its users and other people </a:t>
            </a:r>
            <a:r>
              <a:rPr lang="en-US" dirty="0" smtClean="0"/>
              <a:t>affected </a:t>
            </a:r>
            <a:r>
              <a:rPr lang="pt-BR" dirty="0" err="1" smtClean="0"/>
              <a:t>by</a:t>
            </a:r>
            <a:r>
              <a:rPr lang="pt-BR" dirty="0" smtClean="0"/>
              <a:t> </a:t>
            </a:r>
            <a:r>
              <a:rPr lang="pt-BR" dirty="0"/>
              <a:t>its use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33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5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Protótipo de Papel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Protótipo de Papel </a:t>
            </a:r>
            <a:endParaRPr lang="pt-BR" dirty="0"/>
          </a:p>
        </p:txBody>
      </p:sp>
      <p:sp>
        <p:nvSpPr>
          <p:cNvPr id="4" name="Retângulo 3">
            <a:hlinkClick r:id="rId2" action="ppaction://hlinkfile"/>
          </p:cNvPr>
          <p:cNvSpPr/>
          <p:nvPr/>
        </p:nvSpPr>
        <p:spPr>
          <a:xfrm>
            <a:off x="971600" y="2636912"/>
            <a:ext cx="302433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90762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Protótipo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baixa definição</a:t>
            </a:r>
          </a:p>
          <a:p>
            <a:endParaRPr lang="pt-BR" dirty="0" smtClean="0"/>
          </a:p>
          <a:p>
            <a:r>
              <a:rPr lang="pt-BR" dirty="0" smtClean="0"/>
              <a:t>média definição</a:t>
            </a:r>
          </a:p>
          <a:p>
            <a:endParaRPr lang="pt-BR" dirty="0" smtClean="0"/>
          </a:p>
          <a:p>
            <a:r>
              <a:rPr lang="pt-BR" dirty="0" smtClean="0"/>
              <a:t>alta definição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59078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7620000" cy="1143000"/>
          </a:xfrm>
        </p:spPr>
        <p:txBody>
          <a:bodyPr/>
          <a:lstStyle/>
          <a:p>
            <a:r>
              <a:rPr lang="pt-BR" sz="3600" dirty="0"/>
              <a:t>Pensando em voz alta </a:t>
            </a:r>
            <a:r>
              <a:rPr lang="pt-BR" sz="3600" dirty="0" smtClean="0"/>
              <a:t>(</a:t>
            </a:r>
            <a:r>
              <a:rPr lang="pt-BR" sz="3600" dirty="0" err="1" smtClean="0"/>
              <a:t>Think</a:t>
            </a:r>
            <a:r>
              <a:rPr lang="pt-BR" sz="3600" dirty="0" smtClean="0"/>
              <a:t> </a:t>
            </a:r>
            <a:r>
              <a:rPr lang="pt-BR" sz="3600" dirty="0" err="1" smtClean="0"/>
              <a:t>Aloud</a:t>
            </a:r>
            <a:r>
              <a:rPr lang="pt-BR" sz="3600" dirty="0" smtClean="0"/>
              <a:t>)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/>
              <a:t>Usuário </a:t>
            </a:r>
            <a:r>
              <a:rPr lang="pt-BR" dirty="0"/>
              <a:t>verbaliza o que está pensando enquanto usa </a:t>
            </a:r>
            <a:r>
              <a:rPr lang="pt-BR" dirty="0" smtClean="0"/>
              <a:t>o sistema</a:t>
            </a:r>
            <a:endParaRPr lang="pt-BR" dirty="0"/>
          </a:p>
          <a:p>
            <a:r>
              <a:rPr lang="pt-BR" dirty="0"/>
              <a:t> Expectativa é que os pensamentos mostrem como o </a:t>
            </a:r>
            <a:r>
              <a:rPr lang="pt-BR" dirty="0" smtClean="0"/>
              <a:t>usuário interpreta </a:t>
            </a:r>
            <a:r>
              <a:rPr lang="pt-BR" dirty="0"/>
              <a:t>cada item da interface</a:t>
            </a:r>
          </a:p>
          <a:p>
            <a:r>
              <a:rPr lang="pt-BR" dirty="0"/>
              <a:t> Inadequada quando o objetivo é obter medidas </a:t>
            </a:r>
            <a:r>
              <a:rPr lang="pt-BR" dirty="0" smtClean="0"/>
              <a:t>de desempenho</a:t>
            </a:r>
            <a:endParaRPr lang="pt-BR" dirty="0"/>
          </a:p>
          <a:p>
            <a:r>
              <a:rPr lang="pt-BR" dirty="0"/>
              <a:t> Usuários tendem a ficar mais lentos e cometer mais erros</a:t>
            </a:r>
          </a:p>
          <a:p>
            <a:r>
              <a:rPr lang="pt-BR" dirty="0"/>
              <a:t> Requer experimentador bem-preparado</a:t>
            </a:r>
          </a:p>
          <a:p>
            <a:r>
              <a:rPr lang="pt-BR" dirty="0"/>
              <a:t> Estimular o usuário a falar</a:t>
            </a:r>
          </a:p>
          <a:p>
            <a:r>
              <a:rPr lang="pt-BR" dirty="0"/>
              <a:t> Não interferir no uso do sistema</a:t>
            </a:r>
          </a:p>
          <a:p>
            <a:r>
              <a:rPr lang="pt-BR" dirty="0"/>
              <a:t> Vantagem: mostra o que o usuário está fazendo e </a:t>
            </a:r>
            <a:r>
              <a:rPr lang="pt-BR" dirty="0" smtClean="0"/>
              <a:t>porque está </a:t>
            </a:r>
            <a:r>
              <a:rPr lang="pt-BR" dirty="0"/>
              <a:t>fazendo, enquanto está fazendo</a:t>
            </a:r>
          </a:p>
          <a:p>
            <a:r>
              <a:rPr lang="pt-BR" dirty="0"/>
              <a:t> Boa estratégia: usuários trabalhando aos pares</a:t>
            </a:r>
          </a:p>
          <a:p>
            <a:r>
              <a:rPr lang="pt-BR" dirty="0"/>
              <a:t> Outra alternativa: pedir que os usuários comentem </a:t>
            </a:r>
            <a:r>
              <a:rPr lang="pt-BR" dirty="0" smtClean="0"/>
              <a:t>depois suas </a:t>
            </a:r>
            <a:r>
              <a:rPr lang="pt-BR" dirty="0"/>
              <a:t>ações gravadas em vídeo</a:t>
            </a:r>
          </a:p>
        </p:txBody>
      </p:sp>
    </p:spTree>
    <p:extLst>
      <p:ext uri="{BB962C8B-B14F-4D97-AF65-F5344CB8AC3E}">
        <p14:creationId xmlns="" xmlns:p14="http://schemas.microsoft.com/office/powerpoint/2010/main" val="19568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620000" cy="1143000"/>
          </a:xfrm>
        </p:spPr>
        <p:txBody>
          <a:bodyPr/>
          <a:lstStyle/>
          <a:p>
            <a:r>
              <a:rPr lang="pt-BR" dirty="0" smtClean="0"/>
              <a:t>Técnica do Mágico de OZ</a:t>
            </a:r>
            <a:endParaRPr lang="pt-B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6014498" cy="443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330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620000" cy="1143000"/>
          </a:xfrm>
        </p:spPr>
        <p:txBody>
          <a:bodyPr/>
          <a:lstStyle/>
          <a:p>
            <a:r>
              <a:rPr lang="pt-BR" dirty="0" smtClean="0"/>
              <a:t>Vantagens de Uso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pt-BR" dirty="0" smtClean="0"/>
              <a:t>Custo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Rapidez no desenvolvimento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Fácil feedback do usuário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69315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Softwares 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Alguns softwares que podem auxiliar no desenvolvimento dos protótipos.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98771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 explicativo retangular com cantos arredondados 4"/>
          <p:cNvSpPr/>
          <p:nvPr/>
        </p:nvSpPr>
        <p:spPr>
          <a:xfrm>
            <a:off x="685800" y="1600200"/>
            <a:ext cx="7558608" cy="36576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usabilidade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27584" y="1752600"/>
            <a:ext cx="7200800" cy="4373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t-BR" i="1" dirty="0" smtClean="0"/>
              <a:t>“Usabilidade </a:t>
            </a:r>
            <a:r>
              <a:rPr lang="pt-BR" i="1" dirty="0"/>
              <a:t>é a medida na qual </a:t>
            </a:r>
            <a:r>
              <a:rPr lang="pt-BR" i="1" dirty="0" smtClean="0"/>
              <a:t>um produto </a:t>
            </a:r>
            <a:r>
              <a:rPr lang="pt-BR" i="1" dirty="0"/>
              <a:t>pode ser usado </a:t>
            </a:r>
            <a:r>
              <a:rPr lang="pt-BR" i="1" dirty="0" smtClean="0"/>
              <a:t>por </a:t>
            </a:r>
            <a:r>
              <a:rPr lang="en-US" i="1" dirty="0" err="1" smtClean="0"/>
              <a:t>usuários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err="1"/>
              <a:t>para</a:t>
            </a:r>
            <a:r>
              <a:rPr lang="en-US" i="1" dirty="0"/>
              <a:t> </a:t>
            </a:r>
            <a:r>
              <a:rPr lang="en-US" i="1" dirty="0" err="1" smtClean="0"/>
              <a:t>alcançar</a:t>
            </a:r>
            <a:r>
              <a:rPr lang="en-US" i="1" dirty="0" smtClean="0"/>
              <a:t> </a:t>
            </a:r>
            <a:r>
              <a:rPr lang="en-US" i="1" dirty="0" err="1" smtClean="0"/>
              <a:t>objetivos</a:t>
            </a:r>
            <a:r>
              <a:rPr lang="en-US" i="1" dirty="0" smtClean="0"/>
              <a:t> </a:t>
            </a:r>
            <a:r>
              <a:rPr lang="en-US" i="1" dirty="0" err="1"/>
              <a:t>específicos</a:t>
            </a:r>
            <a:r>
              <a:rPr lang="en-US" i="1" dirty="0"/>
              <a:t> </a:t>
            </a:r>
            <a:r>
              <a:rPr lang="en-US" i="1" dirty="0" smtClean="0"/>
              <a:t>com </a:t>
            </a:r>
            <a:r>
              <a:rPr lang="en-US" i="1" dirty="0" err="1" smtClean="0"/>
              <a:t>efetividade</a:t>
            </a:r>
            <a:r>
              <a:rPr lang="en-US" i="1" dirty="0"/>
              <a:t>, </a:t>
            </a:r>
            <a:r>
              <a:rPr lang="en-US" i="1" dirty="0" err="1"/>
              <a:t>eficiência</a:t>
            </a:r>
            <a:r>
              <a:rPr lang="en-US" i="1" dirty="0"/>
              <a:t> e </a:t>
            </a:r>
            <a:r>
              <a:rPr lang="en-US" i="1" dirty="0" err="1" smtClean="0"/>
              <a:t>satisfação</a:t>
            </a:r>
            <a:r>
              <a:rPr lang="en-US" i="1" dirty="0" smtClean="0"/>
              <a:t> </a:t>
            </a:r>
            <a:r>
              <a:rPr lang="pt-BR" i="1" dirty="0" smtClean="0"/>
              <a:t>num </a:t>
            </a:r>
            <a:r>
              <a:rPr lang="pt-BR" i="1" dirty="0"/>
              <a:t>contexto específico de uso</a:t>
            </a:r>
            <a:r>
              <a:rPr lang="pt-BR" i="1" dirty="0" smtClean="0"/>
              <a:t>.”</a:t>
            </a:r>
          </a:p>
          <a:p>
            <a:pPr algn="ctr">
              <a:buNone/>
            </a:pPr>
            <a:endParaRPr lang="pt-BR" i="1" dirty="0"/>
          </a:p>
          <a:p>
            <a:pPr algn="ctr">
              <a:buNone/>
            </a:pPr>
            <a:r>
              <a:rPr lang="en-US" dirty="0"/>
              <a:t>Norma ISO 94241-11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Balsamiq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8116" y="6034601"/>
            <a:ext cx="7620000" cy="595536"/>
          </a:xfrm>
        </p:spPr>
        <p:txBody>
          <a:bodyPr/>
          <a:lstStyle/>
          <a:p>
            <a:pPr marL="114300" indent="0">
              <a:buNone/>
            </a:pPr>
            <a:r>
              <a:rPr lang="pt-BR" dirty="0" smtClean="0"/>
              <a:t>balsamiq.com</a:t>
            </a:r>
            <a:endParaRPr lang="pt-B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8321224" cy="469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921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/>
              <a:t>WireframeSketcher</a:t>
            </a:r>
            <a:endParaRPr lang="pt-B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18" y="1942859"/>
            <a:ext cx="3816424" cy="272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49" y="3646324"/>
            <a:ext cx="4995941" cy="321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251520" y="508518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http://wireframesketcher.com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91636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Pencil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733256"/>
            <a:ext cx="7620000" cy="667544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err="1" smtClean="0">
                <a:hlinkClick r:id="rId2"/>
              </a:rPr>
              <a:t>Plugin</a:t>
            </a:r>
            <a:r>
              <a:rPr lang="en-US" b="1" dirty="0" smtClean="0">
                <a:hlinkClick r:id="rId2"/>
              </a:rPr>
              <a:t> Firefox</a:t>
            </a:r>
          </a:p>
          <a:p>
            <a:r>
              <a:rPr lang="en-US" dirty="0" smtClean="0">
                <a:hlinkClick r:id="rId2"/>
              </a:rPr>
              <a:t>http://www.evolus.vn/Pencil/Downloads.html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42</a:t>
            </a:fld>
            <a:endParaRPr lang="pt-BR"/>
          </a:p>
        </p:txBody>
      </p:sp>
      <p:pic>
        <p:nvPicPr>
          <p:cNvPr id="3074" name="Picture 2" descr="Wireframe - Mockup Free Too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609600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Dub Denim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877272"/>
            <a:ext cx="7620000" cy="52352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http://dub.washington.edu:2007/projects/denim/download/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43</a:t>
            </a:fld>
            <a:endParaRPr lang="pt-BR"/>
          </a:p>
        </p:txBody>
      </p:sp>
      <p:pic>
        <p:nvPicPr>
          <p:cNvPr id="56324" name="Picture 4" descr="Wireframe - Mockup Free Too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8467935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Mokingbird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517232"/>
            <a:ext cx="7620000" cy="883568"/>
          </a:xfrm>
        </p:spPr>
        <p:txBody>
          <a:bodyPr/>
          <a:lstStyle/>
          <a:p>
            <a:r>
              <a:rPr lang="en-US" dirty="0" err="1" smtClean="0">
                <a:hlinkClick r:id="rId3"/>
              </a:rPr>
              <a:t>Uso</a:t>
            </a:r>
            <a:r>
              <a:rPr lang="en-US" dirty="0" smtClean="0">
                <a:hlinkClick r:id="rId3"/>
              </a:rPr>
              <a:t> </a:t>
            </a:r>
            <a:r>
              <a:rPr lang="en-US" i="1" dirty="0" smtClean="0">
                <a:hlinkClick r:id="rId3"/>
              </a:rPr>
              <a:t>on line</a:t>
            </a:r>
          </a:p>
          <a:p>
            <a:r>
              <a:rPr lang="en-US" dirty="0" smtClean="0">
                <a:hlinkClick r:id="rId3"/>
              </a:rPr>
              <a:t>https://gomockingbird.com/mockingbird/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44</a:t>
            </a:fld>
            <a:endParaRPr lang="pt-BR"/>
          </a:p>
        </p:txBody>
      </p:sp>
      <p:pic>
        <p:nvPicPr>
          <p:cNvPr id="57346" name="Picture 2" descr="Wireframe - Mockup Free Too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628800"/>
            <a:ext cx="8447929" cy="3665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MockFlow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661248"/>
            <a:ext cx="7620000" cy="7395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Free – </a:t>
            </a:r>
            <a:r>
              <a:rPr lang="en-US" dirty="0" err="1" smtClean="0"/>
              <a:t>pacote</a:t>
            </a:r>
            <a:r>
              <a:rPr lang="en-US" dirty="0" smtClean="0"/>
              <a:t> </a:t>
            </a:r>
            <a:r>
              <a:rPr lang="en-US" dirty="0" err="1" smtClean="0"/>
              <a:t>reduzido</a:t>
            </a:r>
            <a:endParaRPr lang="en-US" dirty="0" smtClean="0"/>
          </a:p>
          <a:p>
            <a:r>
              <a:rPr lang="en-US" dirty="0" err="1" smtClean="0"/>
              <a:t>Disponível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: </a:t>
            </a:r>
          </a:p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45</a:t>
            </a:fld>
            <a:endParaRPr lang="pt-BR"/>
          </a:p>
        </p:txBody>
      </p:sp>
      <p:pic>
        <p:nvPicPr>
          <p:cNvPr id="58370" name="Picture 2" descr="Wireframe - Mockup Free Too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7799831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Composer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661248"/>
            <a:ext cx="7620000" cy="73955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Free e Professional Edition</a:t>
            </a:r>
          </a:p>
          <a:p>
            <a:r>
              <a:rPr lang="en-US" dirty="0" smtClean="0">
                <a:hlinkClick r:id="rId2"/>
              </a:rPr>
              <a:t>http://www.serena.com/products/prototype-composer/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46</a:t>
            </a:fld>
            <a:endParaRPr lang="pt-BR"/>
          </a:p>
        </p:txBody>
      </p:sp>
      <p:pic>
        <p:nvPicPr>
          <p:cNvPr id="60418" name="Picture 2" descr="Wireframe - Mockup Free Too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8116021" cy="35215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Cacoo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661248"/>
            <a:ext cx="7620000" cy="739552"/>
          </a:xfrm>
        </p:spPr>
        <p:txBody>
          <a:bodyPr/>
          <a:lstStyle/>
          <a:p>
            <a:r>
              <a:rPr lang="en-US" dirty="0" err="1" smtClean="0"/>
              <a:t>Disponível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: https://cacoo.com/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47</a:t>
            </a:fld>
            <a:endParaRPr lang="pt-BR"/>
          </a:p>
        </p:txBody>
      </p:sp>
      <p:pic>
        <p:nvPicPr>
          <p:cNvPr id="62466" name="Picture 2" descr="Wireframe - Mockup Free Too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879555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Lumzy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877272"/>
            <a:ext cx="7620000" cy="52352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http://lumzy.com/app/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48</a:t>
            </a:fld>
            <a:endParaRPr lang="pt-BR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8676456" cy="389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Fontes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Ferramentas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Site </a:t>
            </a:r>
            <a:r>
              <a:rPr lang="en-US" dirty="0" smtClean="0">
                <a:hlinkClick r:id="rId2"/>
              </a:rPr>
              <a:t>http://speckyboy.com/2010/01/11/10-completely-free-wireframe-and-mockup-applications/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49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3968" y="838200"/>
            <a:ext cx="4555232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Usabilidade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apenas</a:t>
            </a:r>
            <a:r>
              <a:rPr lang="en-US" dirty="0" smtClean="0"/>
              <a:t> o </a:t>
            </a:r>
            <a:r>
              <a:rPr lang="en-US" dirty="0" err="1" smtClean="0"/>
              <a:t>usuário</a:t>
            </a:r>
            <a:r>
              <a:rPr lang="en-US" dirty="0" smtClean="0"/>
              <a:t> </a:t>
            </a:r>
            <a:r>
              <a:rPr lang="en-US" dirty="0" err="1" smtClean="0"/>
              <a:t>conseguir</a:t>
            </a:r>
            <a:r>
              <a:rPr lang="en-US" dirty="0" smtClean="0"/>
              <a:t> </a:t>
            </a:r>
            <a:r>
              <a:rPr lang="en-US" dirty="0" err="1" smtClean="0"/>
              <a:t>usar</a:t>
            </a:r>
            <a:r>
              <a:rPr lang="en-US" dirty="0" smtClean="0"/>
              <a:t> o </a:t>
            </a:r>
            <a:r>
              <a:rPr lang="en-US" dirty="0" err="1" smtClean="0"/>
              <a:t>produto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3069779"/>
          </a:xfrm>
        </p:spPr>
        <p:txBody>
          <a:bodyPr>
            <a:normAutofit/>
          </a:bodyPr>
          <a:lstStyle/>
          <a:p>
            <a:r>
              <a:rPr lang="pt-BR" dirty="0"/>
              <a:t>Cinco atributos da usabilidade (NIELSEN, 1993):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 err="1"/>
              <a:t>Facilidade</a:t>
            </a:r>
            <a:r>
              <a:rPr lang="en-US" dirty="0"/>
              <a:t> de </a:t>
            </a:r>
            <a:r>
              <a:rPr lang="en-US" dirty="0" err="1"/>
              <a:t>aprendizagem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Eficiência</a:t>
            </a:r>
            <a:r>
              <a:rPr lang="en-US" dirty="0"/>
              <a:t> de </a:t>
            </a:r>
            <a:r>
              <a:rPr lang="en-US" dirty="0" err="1"/>
              <a:t>uso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Facilidade</a:t>
            </a:r>
            <a:r>
              <a:rPr lang="en-US" dirty="0" smtClean="0"/>
              <a:t> </a:t>
            </a:r>
            <a:r>
              <a:rPr lang="en-US" dirty="0"/>
              <a:t>de </a:t>
            </a:r>
            <a:r>
              <a:rPr lang="en-US" dirty="0" err="1"/>
              <a:t>memorização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Baixa</a:t>
            </a:r>
            <a:r>
              <a:rPr lang="en-US" dirty="0" smtClean="0"/>
              <a:t> </a:t>
            </a:r>
            <a:r>
              <a:rPr lang="en-US" dirty="0" err="1"/>
              <a:t>taxa</a:t>
            </a:r>
            <a:r>
              <a:rPr lang="en-US" dirty="0"/>
              <a:t> de </a:t>
            </a:r>
            <a:r>
              <a:rPr lang="en-US" dirty="0" err="1"/>
              <a:t>erros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/>
              <a:t>Satisfação</a:t>
            </a:r>
            <a:r>
              <a:rPr lang="en-US" dirty="0"/>
              <a:t> </a:t>
            </a:r>
            <a:r>
              <a:rPr lang="en-US" dirty="0" err="1" smtClean="0"/>
              <a:t>subjetiva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308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Usabilidade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Parece</a:t>
            </a:r>
            <a:r>
              <a:rPr lang="en-US" dirty="0" smtClean="0"/>
              <a:t> </a:t>
            </a:r>
            <a:r>
              <a:rPr lang="en-US" dirty="0" err="1" smtClean="0"/>
              <a:t>fácil</a:t>
            </a:r>
            <a:r>
              <a:rPr lang="en-US" dirty="0" smtClean="0"/>
              <a:t>, </a:t>
            </a:r>
            <a:r>
              <a:rPr lang="en-US" dirty="0" err="1" smtClean="0"/>
              <a:t>não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tal</a:t>
            </a:r>
            <a:r>
              <a:rPr lang="en-US" dirty="0" smtClean="0"/>
              <a:t> </a:t>
            </a:r>
            <a:r>
              <a:rPr lang="en-US" dirty="0" err="1" smtClean="0"/>
              <a:t>avaliarmos</a:t>
            </a:r>
            <a:r>
              <a:rPr lang="en-US" dirty="0" smtClean="0"/>
              <a:t> </a:t>
            </a:r>
            <a:r>
              <a:rPr lang="en-US" dirty="0" err="1" smtClean="0"/>
              <a:t>intuitivamente</a:t>
            </a:r>
            <a:r>
              <a:rPr lang="en-US" dirty="0" smtClean="0"/>
              <a:t> </a:t>
            </a:r>
            <a:r>
              <a:rPr lang="en-US" dirty="0" err="1" smtClean="0"/>
              <a:t>algumas</a:t>
            </a:r>
            <a:r>
              <a:rPr lang="en-US" dirty="0" smtClean="0"/>
              <a:t> interfaces?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50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51</a:t>
            </a:fld>
            <a:endParaRPr lang="pt-BR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4624"/>
            <a:ext cx="9144000" cy="6548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</a:t>
            </a:r>
            <a:r>
              <a:rPr lang="en-US" dirty="0" err="1" smtClean="0"/>
              <a:t>Manauara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52</a:t>
            </a:fld>
            <a:endParaRPr lang="pt-BR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36307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29250"/>
            <a:ext cx="932452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53</a:t>
            </a:fld>
            <a:endParaRPr lang="pt-BR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535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54</a:t>
            </a:fld>
            <a:endParaRPr lang="pt-BR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56" y="203391"/>
            <a:ext cx="9062843" cy="6393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55</a:t>
            </a:fld>
            <a:endParaRPr lang="pt-BR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818" y="692696"/>
            <a:ext cx="9172818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56</a:t>
            </a:fld>
            <a:endParaRPr lang="pt-BR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808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65104"/>
            <a:ext cx="5425715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57</a:t>
            </a:fld>
            <a:endParaRPr lang="pt-B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25715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2550" y="2505075"/>
            <a:ext cx="77914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58</a:t>
            </a:fld>
            <a:endParaRPr lang="pt-BR"/>
          </a:p>
        </p:txBody>
      </p:sp>
      <p:pic>
        <p:nvPicPr>
          <p:cNvPr id="1026" name="Picture 2" descr="http://3.bp.blogspot.com/_InB--TVl_xs/TM7BqTsR22I/AAAAAAAAAGY/TxGKSD9t7QA/s1600/Erro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620688"/>
            <a:ext cx="8908227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59</a:t>
            </a:fld>
            <a:endParaRPr lang="pt-BR"/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0080"/>
            <a:ext cx="921340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/>
              <a:t>User</a:t>
            </a:r>
            <a:r>
              <a:rPr lang="pt-BR" dirty="0" smtClean="0"/>
              <a:t> Center Design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pt-BR" dirty="0"/>
              <a:t>O Design deveria: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Deixar </a:t>
            </a:r>
            <a:r>
              <a:rPr lang="pt-BR" dirty="0"/>
              <a:t>claro quais </a:t>
            </a:r>
            <a:r>
              <a:rPr lang="pt-BR" dirty="0">
                <a:solidFill>
                  <a:srgbClr val="FF0000"/>
                </a:solidFill>
              </a:rPr>
              <a:t>ações</a:t>
            </a:r>
            <a:r>
              <a:rPr lang="pt-BR" dirty="0"/>
              <a:t> podem, </a:t>
            </a:r>
            <a:r>
              <a:rPr lang="pt-BR" dirty="0" smtClean="0"/>
              <a:t>e quais </a:t>
            </a:r>
            <a:r>
              <a:rPr lang="pt-BR" dirty="0"/>
              <a:t>não podem, ser </a:t>
            </a:r>
            <a:r>
              <a:rPr lang="pt-BR" dirty="0" smtClean="0"/>
              <a:t>executadas com </a:t>
            </a:r>
            <a:r>
              <a:rPr lang="pt-BR" dirty="0"/>
              <a:t>um objeto,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Deixar </a:t>
            </a:r>
            <a:r>
              <a:rPr lang="pt-BR" dirty="0"/>
              <a:t>o </a:t>
            </a:r>
            <a:r>
              <a:rPr lang="pt-BR" dirty="0">
                <a:solidFill>
                  <a:srgbClr val="FF0000"/>
                </a:solidFill>
              </a:rPr>
              <a:t>modelo conceitual</a:t>
            </a:r>
            <a:r>
              <a:rPr lang="pt-BR" dirty="0"/>
              <a:t> visível </a:t>
            </a:r>
            <a:r>
              <a:rPr lang="pt-BR" dirty="0" smtClean="0"/>
              <a:t>ao usuário</a:t>
            </a:r>
            <a:r>
              <a:rPr lang="pt-BR" dirty="0"/>
              <a:t>, incluindo ações </a:t>
            </a:r>
            <a:r>
              <a:rPr lang="pt-BR" dirty="0" smtClean="0"/>
              <a:t>alternativas e </a:t>
            </a:r>
            <a:r>
              <a:rPr lang="pt-BR" dirty="0"/>
              <a:t>resultados das ações,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 </a:t>
            </a:r>
            <a:r>
              <a:rPr lang="pt-BR" dirty="0"/>
              <a:t>Deixar o </a:t>
            </a:r>
            <a:r>
              <a:rPr lang="pt-BR" dirty="0">
                <a:solidFill>
                  <a:srgbClr val="FF0000"/>
                </a:solidFill>
              </a:rPr>
              <a:t>estado do sistema </a:t>
            </a:r>
            <a:r>
              <a:rPr lang="pt-BR" dirty="0"/>
              <a:t>visível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 </a:t>
            </a:r>
            <a:r>
              <a:rPr lang="pt-BR" dirty="0"/>
              <a:t>Usar </a:t>
            </a:r>
            <a:r>
              <a:rPr lang="pt-BR" dirty="0">
                <a:solidFill>
                  <a:srgbClr val="FF0000"/>
                </a:solidFill>
              </a:rPr>
              <a:t>mapeamentos naturais </a:t>
            </a:r>
            <a:r>
              <a:rPr lang="pt-BR" dirty="0" smtClean="0"/>
              <a:t>sempre que </a:t>
            </a:r>
            <a:r>
              <a:rPr lang="pt-BR" dirty="0"/>
              <a:t>possível</a:t>
            </a:r>
          </a:p>
        </p:txBody>
      </p:sp>
    </p:spTree>
    <p:extLst>
      <p:ext uri="{BB962C8B-B14F-4D97-AF65-F5344CB8AC3E}">
        <p14:creationId xmlns="" xmlns:p14="http://schemas.microsoft.com/office/powerpoint/2010/main" val="346289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7620000" cy="1143000"/>
          </a:xfrm>
        </p:spPr>
        <p:txBody>
          <a:bodyPr/>
          <a:lstStyle/>
          <a:p>
            <a:r>
              <a:rPr lang="en-US" dirty="0" err="1" smtClean="0"/>
              <a:t>Busca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mouse</a:t>
            </a:r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60</a:t>
            </a:fld>
            <a:endParaRPr lang="pt-BR"/>
          </a:p>
        </p:txBody>
      </p:sp>
      <p:pic>
        <p:nvPicPr>
          <p:cNvPr id="6554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105275"/>
            <a:ext cx="73342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744657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61</a:t>
            </a:fld>
            <a:endParaRPr lang="pt-BR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47763"/>
            <a:ext cx="9061452" cy="429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600" dirty="0" err="1"/>
              <a:t>User-Centered</a:t>
            </a:r>
            <a:r>
              <a:rPr lang="pt-BR" sz="3600" dirty="0"/>
              <a:t> Design </a:t>
            </a:r>
            <a:r>
              <a:rPr lang="pt-BR" sz="3600" dirty="0" smtClean="0"/>
              <a:t>= </a:t>
            </a:r>
            <a:r>
              <a:rPr lang="pt-BR" sz="3600" b="1" dirty="0" smtClean="0"/>
              <a:t>UCD</a:t>
            </a:r>
            <a:endParaRPr lang="pt-BR" sz="36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200000"/>
              </a:lnSpc>
            </a:pPr>
            <a:r>
              <a:rPr lang="pt-BR" dirty="0" smtClean="0"/>
              <a:t>Projeto </a:t>
            </a:r>
            <a:r>
              <a:rPr lang="pt-BR" dirty="0"/>
              <a:t>centrado no usuário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Análise </a:t>
            </a:r>
            <a:r>
              <a:rPr lang="pt-BR" dirty="0"/>
              <a:t>dos objetivos e </a:t>
            </a:r>
            <a:r>
              <a:rPr lang="pt-BR" dirty="0" smtClean="0"/>
              <a:t>das tarefas </a:t>
            </a:r>
            <a:r>
              <a:rPr lang="pt-BR" dirty="0"/>
              <a:t>do usuários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Criar </a:t>
            </a:r>
            <a:r>
              <a:rPr lang="pt-BR" dirty="0"/>
              <a:t>opções de projetos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Avaliar </a:t>
            </a:r>
            <a:r>
              <a:rPr lang="pt-BR" dirty="0"/>
              <a:t>opções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Implementar </a:t>
            </a:r>
            <a:r>
              <a:rPr lang="pt-BR" dirty="0"/>
              <a:t>protótipo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Testar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Refinar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Implementar </a:t>
            </a:r>
            <a:r>
              <a:rPr lang="pt-BR" dirty="0"/>
              <a:t>produto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7</a:t>
            </a:fld>
            <a:endParaRPr lang="pt-B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364" y="3501008"/>
            <a:ext cx="4520052" cy="2953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4517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Ciclo</a:t>
            </a:r>
            <a:r>
              <a:rPr lang="en-US" dirty="0" smtClean="0"/>
              <a:t> PDCA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8</a:t>
            </a:fld>
            <a:endParaRPr lang="pt-BR"/>
          </a:p>
        </p:txBody>
      </p:sp>
      <p:pic>
        <p:nvPicPr>
          <p:cNvPr id="72708" name="Picture 4" descr="http://www.empresasedinheiro.com/wp-content/uploads/2011/07/pdca_ferramenta-administrati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3323" y="1484784"/>
            <a:ext cx="5392933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Conhecer o usuário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pt-BR" dirty="0"/>
              <a:t>Habilidades ou </a:t>
            </a:r>
            <a:r>
              <a:rPr lang="pt-BR" dirty="0" smtClean="0"/>
              <a:t>necessidades especiais</a:t>
            </a:r>
            <a:r>
              <a:rPr lang="pt-BR" dirty="0"/>
              <a:t>: físicas e cognitivas</a:t>
            </a:r>
          </a:p>
          <a:p>
            <a:pPr>
              <a:lnSpc>
                <a:spcPct val="200000"/>
              </a:lnSpc>
            </a:pPr>
            <a:r>
              <a:rPr lang="pt-BR" dirty="0" smtClean="0"/>
              <a:t>Cultura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Conhecimentos</a:t>
            </a:r>
            <a:endParaRPr lang="pt-BR" dirty="0"/>
          </a:p>
          <a:p>
            <a:pPr>
              <a:lnSpc>
                <a:spcPct val="200000"/>
              </a:lnSpc>
            </a:pPr>
            <a:r>
              <a:rPr lang="pt-BR" dirty="0" smtClean="0"/>
              <a:t>Motivações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B2D7C-8169-4AE6-A194-D58D0DDD1C70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3533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ência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ê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580</TotalTime>
  <Words>1398</Words>
  <Application>Microsoft Office PowerPoint</Application>
  <PresentationFormat>Apresentação na tela (4:3)</PresentationFormat>
  <Paragraphs>242</Paragraphs>
  <Slides>61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61</vt:i4>
      </vt:variant>
    </vt:vector>
  </HeadingPairs>
  <TitlesOfParts>
    <vt:vector size="62" baseType="lpstr">
      <vt:lpstr>Adjacência</vt:lpstr>
      <vt:lpstr>Usabilidade </vt:lpstr>
      <vt:lpstr>Agenda </vt:lpstr>
      <vt:lpstr>Usabilidade</vt:lpstr>
      <vt:lpstr>O que é usabilidade?</vt:lpstr>
      <vt:lpstr>Usabilidade não é apenas o usuário conseguir usar o produto!</vt:lpstr>
      <vt:lpstr>User Center Design</vt:lpstr>
      <vt:lpstr>User-Centered Design = UCD</vt:lpstr>
      <vt:lpstr>Ciclo PDCA</vt:lpstr>
      <vt:lpstr>Conhecer o usuário</vt:lpstr>
      <vt:lpstr>Slide 10</vt:lpstr>
      <vt:lpstr>Slide 11</vt:lpstr>
      <vt:lpstr>Slide 12</vt:lpstr>
      <vt:lpstr>Slide 13</vt:lpstr>
      <vt:lpstr>Slide 14</vt:lpstr>
      <vt:lpstr>Slide 15</vt:lpstr>
      <vt:lpstr>Erros Fatais</vt:lpstr>
      <vt:lpstr>Slide 17</vt:lpstr>
      <vt:lpstr>Slide 18</vt:lpstr>
      <vt:lpstr>Slide 19</vt:lpstr>
      <vt:lpstr>Slide 20</vt:lpstr>
      <vt:lpstr>Princípios de Norman</vt:lpstr>
      <vt:lpstr>Slide 22</vt:lpstr>
      <vt:lpstr>Slide 23</vt:lpstr>
      <vt:lpstr>Princípios de Usabilidade</vt:lpstr>
      <vt:lpstr>1. Learnability (facilidade de aprendizado)</vt:lpstr>
      <vt:lpstr>1. Learnability (facilidade de aprendizado)</vt:lpstr>
      <vt:lpstr>1. Learnability (facilidade de aprendizado)</vt:lpstr>
      <vt:lpstr>2. Flexibility (Flexibilidade)</vt:lpstr>
      <vt:lpstr>2. Flexibility (Flexibilidade)</vt:lpstr>
      <vt:lpstr>2. Flexibility (Flexibilidade)</vt:lpstr>
      <vt:lpstr>Slide 31</vt:lpstr>
      <vt:lpstr> Usabilidade x Custo</vt:lpstr>
      <vt:lpstr>ISO 9241</vt:lpstr>
      <vt:lpstr>Protótipo de Papel</vt:lpstr>
      <vt:lpstr>Protótipo</vt:lpstr>
      <vt:lpstr>Pensando em voz alta (Think Aloud) </vt:lpstr>
      <vt:lpstr>Técnica do Mágico de OZ</vt:lpstr>
      <vt:lpstr>Vantagens de Uso</vt:lpstr>
      <vt:lpstr>Softwares </vt:lpstr>
      <vt:lpstr>Balsamiq</vt:lpstr>
      <vt:lpstr>WireframeSketcher</vt:lpstr>
      <vt:lpstr>Pencil</vt:lpstr>
      <vt:lpstr>Dub Denim</vt:lpstr>
      <vt:lpstr>Mokingbird</vt:lpstr>
      <vt:lpstr>MockFlow</vt:lpstr>
      <vt:lpstr>Composer</vt:lpstr>
      <vt:lpstr>Cacoo</vt:lpstr>
      <vt:lpstr>Lumzy</vt:lpstr>
      <vt:lpstr>Fontes:</vt:lpstr>
      <vt:lpstr>Usabilidade </vt:lpstr>
      <vt:lpstr>Slide 51</vt:lpstr>
      <vt:lpstr>Site Manauara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Busca por mouse</vt:lpstr>
      <vt:lpstr>Slide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lilian</dc:creator>
  <cp:lastModifiedBy>lilian</cp:lastModifiedBy>
  <cp:revision>104</cp:revision>
  <dcterms:created xsi:type="dcterms:W3CDTF">2010-11-08T14:16:06Z</dcterms:created>
  <dcterms:modified xsi:type="dcterms:W3CDTF">2014-05-09T10:27:35Z</dcterms:modified>
</cp:coreProperties>
</file>